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0"/>
  </p:notesMasterIdLst>
  <p:sldIdLst>
    <p:sldId id="256" r:id="rId2"/>
    <p:sldId id="257" r:id="rId3"/>
    <p:sldId id="258" r:id="rId4"/>
    <p:sldId id="260" r:id="rId5"/>
    <p:sldId id="259" r:id="rId6"/>
    <p:sldId id="261" r:id="rId7"/>
    <p:sldId id="262" r:id="rId8"/>
    <p:sldId id="263" r:id="rId9"/>
    <p:sldId id="265" r:id="rId10"/>
    <p:sldId id="267" r:id="rId11"/>
    <p:sldId id="264" r:id="rId12"/>
    <p:sldId id="266" r:id="rId13"/>
    <p:sldId id="268" r:id="rId14"/>
    <p:sldId id="269" r:id="rId15"/>
    <p:sldId id="270" r:id="rId16"/>
    <p:sldId id="271" r:id="rId17"/>
    <p:sldId id="272" r:id="rId18"/>
    <p:sldId id="273" r:id="rId19"/>
    <p:sldId id="274" r:id="rId20"/>
    <p:sldId id="275" r:id="rId21"/>
    <p:sldId id="277" r:id="rId22"/>
    <p:sldId id="276" r:id="rId23"/>
    <p:sldId id="278" r:id="rId24"/>
    <p:sldId id="279" r:id="rId25"/>
    <p:sldId id="280" r:id="rId26"/>
    <p:sldId id="281" r:id="rId27"/>
    <p:sldId id="282" r:id="rId28"/>
    <p:sldId id="283" r:id="rId29"/>
    <p:sldId id="284" r:id="rId30"/>
    <p:sldId id="285" r:id="rId31"/>
    <p:sldId id="286" r:id="rId32"/>
    <p:sldId id="288" r:id="rId33"/>
    <p:sldId id="289" r:id="rId34"/>
    <p:sldId id="291" r:id="rId35"/>
    <p:sldId id="290" r:id="rId36"/>
    <p:sldId id="292" r:id="rId37"/>
    <p:sldId id="293" r:id="rId38"/>
    <p:sldId id="294"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798" autoAdjust="0"/>
    <p:restoredTop sz="94660"/>
  </p:normalViewPr>
  <p:slideViewPr>
    <p:cSldViewPr snapToGrid="0">
      <p:cViewPr>
        <p:scale>
          <a:sx n="81" d="100"/>
          <a:sy n="81" d="100"/>
        </p:scale>
        <p:origin x="3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F82383-1D35-4F77-8BED-FEE2B87D175E}" type="datetimeFigureOut">
              <a:rPr lang="en-US" smtClean="0"/>
              <a:t>8/13/2026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A8549E-4B6E-4DC5-9DAA-A6EF71FFDED0}" type="slidenum">
              <a:rPr lang="en-US" smtClean="0"/>
              <a:t>‹#›</a:t>
            </a:fld>
            <a:endParaRPr lang="en-US"/>
          </a:p>
        </p:txBody>
      </p:sp>
    </p:spTree>
    <p:extLst>
      <p:ext uri="{BB962C8B-B14F-4D97-AF65-F5344CB8AC3E}">
        <p14:creationId xmlns:p14="http://schemas.microsoft.com/office/powerpoint/2010/main" val="17043198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2A8549E-4B6E-4DC5-9DAA-A6EF71FFDED0}" type="slidenum">
              <a:rPr lang="en-US" smtClean="0"/>
              <a:t>11</a:t>
            </a:fld>
            <a:endParaRPr lang="en-US"/>
          </a:p>
        </p:txBody>
      </p:sp>
    </p:spTree>
    <p:extLst>
      <p:ext uri="{BB962C8B-B14F-4D97-AF65-F5344CB8AC3E}">
        <p14:creationId xmlns:p14="http://schemas.microsoft.com/office/powerpoint/2010/main" val="22501549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8/13/2026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290569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7104EDB3-C0E8-45F8-9E1D-1B6C8D1880C0}" type="datetime1">
              <a:rPr lang="en-US" smtClean="0"/>
              <a:t>8/13/2026</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364336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9CF0EC4B-54ED-4041-B552-9BA760FA3DBA}" type="datetime1">
              <a:rPr lang="en-US" smtClean="0"/>
              <a:t>8/13/2026</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445360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8/13/2026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732345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B01EA198-6CAB-4B8F-B93F-1F9C8C4B6CE7}" type="datetime1">
              <a:rPr lang="en-US" smtClean="0"/>
              <a:t>8/13/2026</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404969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8/13/2026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140745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9557091-BBDF-4EB9-BA6B-2BB67AC4FC0F}" type="datetime1">
              <a:rPr lang="en-US" smtClean="0"/>
              <a:t>8/13/2026</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609319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D6B226B-77A6-410C-9796-083F278E0125}" type="datetime1">
              <a:rPr lang="en-US" smtClean="0"/>
              <a:t>8/13/2026</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469675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23A578B-D289-4C40-8593-3D356C49DA58}" type="datetime1">
              <a:rPr lang="en-US" smtClean="0"/>
              <a:t>8/13/2026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070785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13DFAE3-14DB-48A7-A80F-80DDB072CE3D}" type="datetime1">
              <a:rPr lang="en-US" smtClean="0"/>
              <a:t>8/13/2026</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2893125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657103"/>
            <a:ext cx="6483687" cy="55559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C5EAEF-6478-4102-8F5D-A5FE9FC97ACB}" type="datetime1">
              <a:rPr lang="en-US" smtClean="0"/>
              <a:t>8/13/2026</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0785759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67F45AC6-C491-4585-A584-9CE2AF7D5500}" type="datetime1">
              <a:rPr lang="en-US" smtClean="0"/>
              <a:t>8/13/2026</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3327948168"/>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10.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3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E5473D2-DD46-DFAF-84EC-264D6CE58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97A648-1C28-B405-8ECD-AE14B750B3CF}"/>
              </a:ext>
            </a:extLst>
          </p:cNvPr>
          <p:cNvSpPr>
            <a:spLocks noGrp="1"/>
          </p:cNvSpPr>
          <p:nvPr>
            <p:ph type="ctrTitle"/>
          </p:nvPr>
        </p:nvSpPr>
        <p:spPr>
          <a:xfrm>
            <a:off x="7843394" y="1585762"/>
            <a:ext cx="3788767" cy="2811737"/>
          </a:xfrm>
        </p:spPr>
        <p:txBody>
          <a:bodyPr>
            <a:normAutofit/>
          </a:bodyPr>
          <a:lstStyle/>
          <a:p>
            <a:pPr algn="l"/>
            <a:r>
              <a:rPr lang="en-US" sz="4400" dirty="0"/>
              <a:t>Using Vision Foundation Models</a:t>
            </a:r>
          </a:p>
        </p:txBody>
      </p:sp>
      <p:sp>
        <p:nvSpPr>
          <p:cNvPr id="3" name="Subtitle 2">
            <a:extLst>
              <a:ext uri="{FF2B5EF4-FFF2-40B4-BE49-F238E27FC236}">
                <a16:creationId xmlns:a16="http://schemas.microsoft.com/office/drawing/2014/main" id="{78711527-87D2-4D90-30A1-98ADFE1085E6}"/>
              </a:ext>
            </a:extLst>
          </p:cNvPr>
          <p:cNvSpPr>
            <a:spLocks noGrp="1"/>
          </p:cNvSpPr>
          <p:nvPr>
            <p:ph type="subTitle" idx="1"/>
          </p:nvPr>
        </p:nvSpPr>
        <p:spPr>
          <a:xfrm>
            <a:off x="7843395" y="4524046"/>
            <a:ext cx="3614857" cy="1319951"/>
          </a:xfrm>
        </p:spPr>
        <p:txBody>
          <a:bodyPr>
            <a:normAutofit/>
          </a:bodyPr>
          <a:lstStyle/>
          <a:p>
            <a:pPr algn="l"/>
            <a:r>
              <a:rPr lang="en-US" dirty="0"/>
              <a:t>Before Fine-Tuning: Different Ways to Apply Pretrained Foundation Models</a:t>
            </a:r>
          </a:p>
        </p:txBody>
      </p:sp>
      <p:pic>
        <p:nvPicPr>
          <p:cNvPr id="4" name="Picture 3">
            <a:extLst>
              <a:ext uri="{FF2B5EF4-FFF2-40B4-BE49-F238E27FC236}">
                <a16:creationId xmlns:a16="http://schemas.microsoft.com/office/drawing/2014/main" id="{37A52C11-6022-4021-1384-416CFFF24A43}"/>
              </a:ext>
            </a:extLst>
          </p:cNvPr>
          <p:cNvPicPr>
            <a:picLocks noChangeAspect="1"/>
          </p:cNvPicPr>
          <p:nvPr/>
        </p:nvPicPr>
        <p:blipFill>
          <a:blip r:embed="rId2"/>
          <a:srcRect l="2560" r="43724"/>
          <a:stretch>
            <a:fillRect/>
          </a:stretch>
        </p:blipFill>
        <p:spPr>
          <a:xfrm>
            <a:off x="2" y="10"/>
            <a:ext cx="7367752" cy="6857990"/>
          </a:xfrm>
          <a:prstGeom prst="rect">
            <a:avLst/>
          </a:prstGeom>
        </p:spPr>
      </p:pic>
    </p:spTree>
    <p:extLst>
      <p:ext uri="{BB962C8B-B14F-4D97-AF65-F5344CB8AC3E}">
        <p14:creationId xmlns:p14="http://schemas.microsoft.com/office/powerpoint/2010/main" val="5418975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FDDD8-9025-82B2-25C5-76B6B453FE6B}"/>
              </a:ext>
            </a:extLst>
          </p:cNvPr>
          <p:cNvSpPr>
            <a:spLocks noGrp="1"/>
          </p:cNvSpPr>
          <p:nvPr>
            <p:ph type="title"/>
          </p:nvPr>
        </p:nvSpPr>
        <p:spPr>
          <a:xfrm>
            <a:off x="0" y="-7649"/>
            <a:ext cx="10653578" cy="343989"/>
          </a:xfrm>
        </p:spPr>
        <p:txBody>
          <a:bodyPr>
            <a:normAutofit fontScale="90000"/>
          </a:bodyPr>
          <a:lstStyle/>
          <a:p>
            <a:r>
              <a:rPr lang="en-US" dirty="0"/>
              <a:t>Foundation Models Can Support</a:t>
            </a:r>
            <a:br>
              <a:rPr lang="en-US" dirty="0"/>
            </a:br>
            <a:r>
              <a:rPr lang="en-US" dirty="0"/>
              <a:t> Zero-Shot Classification in Different Ways</a:t>
            </a:r>
            <a:br>
              <a:rPr lang="en-US" dirty="0"/>
            </a:br>
            <a:endParaRPr lang="en-US" dirty="0"/>
          </a:p>
        </p:txBody>
      </p:sp>
      <p:sp>
        <p:nvSpPr>
          <p:cNvPr id="3" name="Content Placeholder 2">
            <a:extLst>
              <a:ext uri="{FF2B5EF4-FFF2-40B4-BE49-F238E27FC236}">
                <a16:creationId xmlns:a16="http://schemas.microsoft.com/office/drawing/2014/main" id="{4D7D9A4C-5283-E339-8AD3-3BD7AA42AC5E}"/>
              </a:ext>
            </a:extLst>
          </p:cNvPr>
          <p:cNvSpPr>
            <a:spLocks noGrp="1"/>
          </p:cNvSpPr>
          <p:nvPr>
            <p:ph idx="1"/>
          </p:nvPr>
        </p:nvSpPr>
        <p:spPr>
          <a:xfrm>
            <a:off x="150005" y="1623003"/>
            <a:ext cx="4802996" cy="5234997"/>
          </a:xfrm>
        </p:spPr>
        <p:txBody>
          <a:bodyPr>
            <a:normAutofit fontScale="85000" lnSpcReduction="10000"/>
          </a:bodyPr>
          <a:lstStyle/>
          <a:p>
            <a:pPr marL="457200" indent="-457200">
              <a:buAutoNum type="arabicPeriod"/>
            </a:pPr>
            <a:r>
              <a:rPr lang="en-US" dirty="0"/>
              <a:t>Generative / instruction-following VLM — Gemini, GPT vision models, Qwen-VL, etc.</a:t>
            </a:r>
          </a:p>
          <a:p>
            <a:pPr marL="0" indent="0">
              <a:buNone/>
            </a:pPr>
            <a:r>
              <a:rPr lang="en-US" dirty="0"/>
              <a:t>You specify the task and classes in natural language:</a:t>
            </a:r>
          </a:p>
          <a:p>
            <a:pPr marL="0" indent="0">
              <a:buNone/>
            </a:pPr>
            <a:r>
              <a:rPr lang="en-US" b="1" dirty="0"/>
              <a:t>Image + Prompt:</a:t>
            </a:r>
            <a:br>
              <a:rPr lang="en-US" dirty="0"/>
            </a:br>
            <a:r>
              <a:rPr lang="en-US" i="1" dirty="0"/>
              <a:t>“Classify this animal as exactly one of: Bobcat, Mountain Lion, Coyote, Gray Fox.”</a:t>
            </a:r>
            <a:endParaRPr lang="en-US" dirty="0"/>
          </a:p>
          <a:p>
            <a:pPr marL="0" indent="0">
              <a:buNone/>
            </a:pPr>
            <a:r>
              <a:rPr lang="en-US" dirty="0"/>
              <a:t> → </a:t>
            </a:r>
            <a:r>
              <a:rPr lang="en-US" b="1" dirty="0"/>
              <a:t>Gemini → “Bobcat”</a:t>
            </a:r>
            <a:br>
              <a:rPr lang="en-US" b="1" dirty="0"/>
            </a:br>
            <a:endParaRPr lang="en-US" dirty="0"/>
          </a:p>
          <a:p>
            <a:r>
              <a:rPr lang="en-US" dirty="0"/>
              <a:t>No task-specific training examples → </a:t>
            </a:r>
            <a:r>
              <a:rPr lang="en-US" b="1" dirty="0"/>
              <a:t>zero-shot classification</a:t>
            </a:r>
            <a:r>
              <a:rPr lang="en-US" dirty="0"/>
              <a:t>.</a:t>
            </a:r>
          </a:p>
          <a:p>
            <a:r>
              <a:rPr lang="en-US" dirty="0">
                <a:solidFill>
                  <a:srgbClr val="0070C0"/>
                </a:solidFill>
              </a:rPr>
              <a:t>The candidate classes are defined at inference time through the natural-language prompt (see example slide).</a:t>
            </a:r>
          </a:p>
        </p:txBody>
      </p:sp>
      <p:sp>
        <p:nvSpPr>
          <p:cNvPr id="4" name="Content Placeholder 2">
            <a:extLst>
              <a:ext uri="{FF2B5EF4-FFF2-40B4-BE49-F238E27FC236}">
                <a16:creationId xmlns:a16="http://schemas.microsoft.com/office/drawing/2014/main" id="{54B018BD-E5DF-F76C-98A7-9E0CBDCD99CD}"/>
              </a:ext>
            </a:extLst>
          </p:cNvPr>
          <p:cNvSpPr txBox="1">
            <a:spLocks/>
          </p:cNvSpPr>
          <p:nvPr/>
        </p:nvSpPr>
        <p:spPr>
          <a:xfrm>
            <a:off x="5515136" y="2303360"/>
            <a:ext cx="6158267" cy="5388428"/>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t>2. </a:t>
            </a:r>
            <a:r>
              <a:rPr lang="en-US" sz="1800" b="1" dirty="0"/>
              <a:t>Embedding-based vision-language model — CLIP/</a:t>
            </a:r>
            <a:r>
              <a:rPr lang="en-US" sz="1800" b="1" dirty="0" err="1"/>
              <a:t>SigLIP</a:t>
            </a:r>
            <a:r>
              <a:rPr lang="en-US" sz="1800" b="1" dirty="0"/>
              <a:t>-style</a:t>
            </a:r>
            <a:endParaRPr lang="en-US" sz="1800" dirty="0"/>
          </a:p>
          <a:p>
            <a:pPr marL="0" indent="0">
              <a:buNone/>
            </a:pPr>
            <a:r>
              <a:rPr lang="en-US" sz="1800" dirty="0"/>
              <a:t>You specify the classes through text:</a:t>
            </a:r>
          </a:p>
          <a:p>
            <a:pPr marL="228600" lvl="1" indent="0">
              <a:buNone/>
            </a:pPr>
            <a:r>
              <a:rPr lang="en-US" sz="1600" dirty="0"/>
              <a:t>"a photo of a bobcat"</a:t>
            </a:r>
            <a:br>
              <a:rPr lang="en-US" sz="1600" dirty="0"/>
            </a:br>
            <a:r>
              <a:rPr lang="en-US" sz="1600" dirty="0"/>
              <a:t>"a photo of a mountain lion"</a:t>
            </a:r>
            <a:br>
              <a:rPr lang="en-US" sz="1600" dirty="0"/>
            </a:br>
            <a:r>
              <a:rPr lang="en-US" sz="1600" dirty="0"/>
              <a:t>"a photo of a coyote"</a:t>
            </a:r>
            <a:br>
              <a:rPr lang="en-US" sz="1600" dirty="0"/>
            </a:br>
            <a:r>
              <a:rPr lang="en-US" sz="1600" dirty="0"/>
              <a:t>"a photo of a gray fox"</a:t>
            </a:r>
          </a:p>
          <a:p>
            <a:pPr marL="0" indent="0">
              <a:buNone/>
            </a:pPr>
            <a:endParaRPr lang="en-US" sz="1800" dirty="0"/>
          </a:p>
          <a:p>
            <a:pPr marL="0" indent="0">
              <a:buNone/>
            </a:pPr>
            <a:r>
              <a:rPr lang="en-US" sz="1800" dirty="0"/>
              <a:t>The model compares:</a:t>
            </a:r>
          </a:p>
          <a:p>
            <a:pPr marL="0" indent="0">
              <a:buNone/>
            </a:pPr>
            <a:r>
              <a:rPr lang="en-US" sz="1800" b="1" dirty="0"/>
              <a:t>Image embedding ↔ candidate text embeddings</a:t>
            </a:r>
            <a:endParaRPr lang="en-US" sz="1800" dirty="0"/>
          </a:p>
          <a:p>
            <a:pPr marL="0" indent="0">
              <a:buNone/>
            </a:pPr>
            <a:r>
              <a:rPr lang="en-US" sz="1800" dirty="0"/>
              <a:t>  → highest similarity → </a:t>
            </a:r>
            <a:r>
              <a:rPr lang="en-US" sz="1800" b="1" dirty="0"/>
              <a:t>Bobcat</a:t>
            </a:r>
            <a:endParaRPr lang="en-US" sz="1800" dirty="0"/>
          </a:p>
          <a:p>
            <a:pPr marL="0" indent="0">
              <a:buNone/>
            </a:pPr>
            <a:endParaRPr lang="en-US" sz="1800" dirty="0"/>
          </a:p>
        </p:txBody>
      </p:sp>
      <p:sp>
        <p:nvSpPr>
          <p:cNvPr id="6" name="TextBox 5">
            <a:extLst>
              <a:ext uri="{FF2B5EF4-FFF2-40B4-BE49-F238E27FC236}">
                <a16:creationId xmlns:a16="http://schemas.microsoft.com/office/drawing/2014/main" id="{52C3DF03-DD78-AB77-3C25-0B0D2C489205}"/>
              </a:ext>
            </a:extLst>
          </p:cNvPr>
          <p:cNvSpPr txBox="1"/>
          <p:nvPr/>
        </p:nvSpPr>
        <p:spPr>
          <a:xfrm>
            <a:off x="8724899" y="0"/>
            <a:ext cx="3467101" cy="2462213"/>
          </a:xfrm>
          <a:prstGeom prst="rect">
            <a:avLst/>
          </a:prstGeom>
          <a:solidFill>
            <a:schemeClr val="bg1">
              <a:lumMod val="85000"/>
            </a:schemeClr>
          </a:solidFill>
        </p:spPr>
        <p:txBody>
          <a:bodyPr wrap="square">
            <a:spAutoFit/>
          </a:bodyPr>
          <a:lstStyle/>
          <a:p>
            <a:r>
              <a:rPr lang="en-US" sz="1100" dirty="0"/>
              <a:t>                           IMAGE</a:t>
            </a:r>
          </a:p>
          <a:p>
            <a:r>
              <a:rPr lang="en-US" sz="1100" dirty="0"/>
              <a:t>                                 |</a:t>
            </a:r>
          </a:p>
          <a:p>
            <a:r>
              <a:rPr lang="en-US" sz="1100" dirty="0"/>
              <a:t>              ZERO-SHOT CLASSIFICATION</a:t>
            </a:r>
          </a:p>
          <a:p>
            <a:r>
              <a:rPr lang="en-US" sz="1100" dirty="0"/>
              <a:t>                    /                           \</a:t>
            </a:r>
          </a:p>
          <a:p>
            <a:r>
              <a:rPr lang="en-US" sz="1100" dirty="0"/>
              <a:t>                   /                               \</a:t>
            </a:r>
          </a:p>
          <a:p>
            <a:r>
              <a:rPr lang="en-US" sz="1100" dirty="0"/>
              <a:t>        Generative VLM             Embedding Model</a:t>
            </a:r>
          </a:p>
          <a:p>
            <a:r>
              <a:rPr lang="en-US" sz="1100" dirty="0"/>
              <a:t>         Gemini* / Qwen-VL***     CLIP** / </a:t>
            </a:r>
            <a:r>
              <a:rPr lang="en-US" sz="1100" dirty="0" err="1"/>
              <a:t>SigLIP</a:t>
            </a:r>
            <a:r>
              <a:rPr lang="en-US" sz="1100" dirty="0"/>
              <a:t>*</a:t>
            </a:r>
          </a:p>
          <a:p>
            <a:r>
              <a:rPr lang="en-US" sz="1100" dirty="0"/>
              <a:t>                |                                        |</a:t>
            </a:r>
          </a:p>
          <a:p>
            <a:r>
              <a:rPr lang="en-US" sz="1100" dirty="0"/>
              <a:t>       Prompt defines             Text descriptions</a:t>
            </a:r>
          </a:p>
          <a:p>
            <a:r>
              <a:rPr lang="en-US" sz="1100" dirty="0"/>
              <a:t>       candidate classes         define classes</a:t>
            </a:r>
          </a:p>
          <a:p>
            <a:r>
              <a:rPr lang="en-US" sz="1100" dirty="0"/>
              <a:t>                |                                         |</a:t>
            </a:r>
          </a:p>
          <a:p>
            <a:r>
              <a:rPr lang="en-US" sz="1100" dirty="0"/>
              <a:t>       Generates answer        Similarity comparison</a:t>
            </a:r>
          </a:p>
          <a:p>
            <a:r>
              <a:rPr lang="en-US" sz="1100" dirty="0"/>
              <a:t>                |                                        |</a:t>
            </a:r>
          </a:p>
          <a:p>
            <a:r>
              <a:rPr lang="en-US" sz="1100" dirty="0"/>
              <a:t>             BOBCAT                        </a:t>
            </a:r>
            <a:r>
              <a:rPr lang="en-US" sz="1100" dirty="0" err="1"/>
              <a:t>BOBCAT</a:t>
            </a:r>
            <a:endParaRPr lang="en-US" sz="1100" dirty="0"/>
          </a:p>
        </p:txBody>
      </p:sp>
      <p:sp>
        <p:nvSpPr>
          <p:cNvPr id="7" name="TextBox 6">
            <a:extLst>
              <a:ext uri="{FF2B5EF4-FFF2-40B4-BE49-F238E27FC236}">
                <a16:creationId xmlns:a16="http://schemas.microsoft.com/office/drawing/2014/main" id="{ECF89B51-E44E-C0BD-3F84-E79A05EAD68B}"/>
              </a:ext>
            </a:extLst>
          </p:cNvPr>
          <p:cNvSpPr txBox="1"/>
          <p:nvPr/>
        </p:nvSpPr>
        <p:spPr>
          <a:xfrm>
            <a:off x="10542814" y="2835729"/>
            <a:ext cx="1330814" cy="923330"/>
          </a:xfrm>
          <a:prstGeom prst="rect">
            <a:avLst/>
          </a:prstGeom>
          <a:solidFill>
            <a:schemeClr val="bg1">
              <a:lumMod val="85000"/>
            </a:schemeClr>
          </a:solidFill>
        </p:spPr>
        <p:txBody>
          <a:bodyPr wrap="none" rtlCol="0">
            <a:spAutoFit/>
          </a:bodyPr>
          <a:lstStyle/>
          <a:p>
            <a:r>
              <a:rPr lang="en-US" dirty="0"/>
              <a:t>* Google</a:t>
            </a:r>
          </a:p>
          <a:p>
            <a:r>
              <a:rPr lang="en-US" dirty="0"/>
              <a:t>** OpenAI</a:t>
            </a:r>
          </a:p>
          <a:p>
            <a:r>
              <a:rPr lang="en-US" dirty="0"/>
              <a:t>*** Alibaba</a:t>
            </a:r>
          </a:p>
        </p:txBody>
      </p:sp>
    </p:spTree>
    <p:extLst>
      <p:ext uri="{BB962C8B-B14F-4D97-AF65-F5344CB8AC3E}">
        <p14:creationId xmlns:p14="http://schemas.microsoft.com/office/powerpoint/2010/main" val="19775533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2C813B-543E-07E6-D107-C2264E018EF1}"/>
              </a:ext>
            </a:extLst>
          </p:cNvPr>
          <p:cNvSpPr>
            <a:spLocks noGrp="1"/>
          </p:cNvSpPr>
          <p:nvPr>
            <p:ph type="title"/>
          </p:nvPr>
        </p:nvSpPr>
        <p:spPr>
          <a:xfrm>
            <a:off x="81643" y="123536"/>
            <a:ext cx="10653578" cy="399419"/>
          </a:xfrm>
        </p:spPr>
        <p:txBody>
          <a:bodyPr>
            <a:noAutofit/>
          </a:bodyPr>
          <a:lstStyle/>
          <a:p>
            <a:r>
              <a:rPr lang="en-US" sz="2800" dirty="0"/>
              <a:t>Zero-Shot Image Classification w/CLIP</a:t>
            </a:r>
          </a:p>
        </p:txBody>
      </p:sp>
      <p:sp>
        <p:nvSpPr>
          <p:cNvPr id="3" name="Content Placeholder 2">
            <a:extLst>
              <a:ext uri="{FF2B5EF4-FFF2-40B4-BE49-F238E27FC236}">
                <a16:creationId xmlns:a16="http://schemas.microsoft.com/office/drawing/2014/main" id="{655B3876-4861-A7CD-0792-DBCF97F1B358}"/>
              </a:ext>
            </a:extLst>
          </p:cNvPr>
          <p:cNvSpPr>
            <a:spLocks noGrp="1"/>
          </p:cNvSpPr>
          <p:nvPr>
            <p:ph idx="1"/>
          </p:nvPr>
        </p:nvSpPr>
        <p:spPr>
          <a:xfrm>
            <a:off x="7036675" y="52553"/>
            <a:ext cx="5073682" cy="6805448"/>
          </a:xfrm>
          <a:solidFill>
            <a:schemeClr val="bg1">
              <a:lumMod val="85000"/>
            </a:schemeClr>
          </a:solidFill>
        </p:spPr>
        <p:txBody>
          <a:bodyPr>
            <a:normAutofit/>
          </a:bodyPr>
          <a:lstStyle/>
          <a:p>
            <a:pPr marL="0" indent="0">
              <a:buNone/>
            </a:pPr>
            <a:r>
              <a:rPr lang="en-US" sz="1000" b="1" dirty="0"/>
              <a:t>But Why Not Just Ask a VLM?</a:t>
            </a:r>
          </a:p>
          <a:p>
            <a:r>
              <a:rPr lang="en-US" sz="1000" dirty="0"/>
              <a:t>We could      </a:t>
            </a:r>
            <a:r>
              <a:rPr lang="en-US" sz="1000" b="1" dirty="0"/>
              <a:t>Image + “What animal is this?” → VLM → “Bobcat”</a:t>
            </a:r>
            <a:endParaRPr lang="en-US" sz="1000" dirty="0"/>
          </a:p>
          <a:p>
            <a:pPr marL="0" indent="0">
              <a:buNone/>
            </a:pPr>
            <a:r>
              <a:rPr lang="en-US" sz="1000" dirty="0"/>
              <a:t>So why use zero-shot classification?</a:t>
            </a:r>
          </a:p>
          <a:p>
            <a:pPr marL="0" indent="0">
              <a:buNone/>
            </a:pPr>
            <a:r>
              <a:rPr lang="en-US" sz="1000" b="1" dirty="0"/>
              <a:t>Zero-shot classification is useful when we want:</a:t>
            </a:r>
            <a:endParaRPr lang="en-US" sz="1000" dirty="0"/>
          </a:p>
          <a:p>
            <a:pPr lvl="1"/>
            <a:r>
              <a:rPr lang="en-US" sz="1000" dirty="0"/>
              <a:t>A </a:t>
            </a:r>
            <a:r>
              <a:rPr lang="en-US" sz="1000" b="1" dirty="0"/>
              <a:t>fixed, controlled set of candidate classes</a:t>
            </a:r>
            <a:r>
              <a:rPr lang="en-US" sz="1000" dirty="0"/>
              <a:t> </a:t>
            </a:r>
          </a:p>
          <a:p>
            <a:pPr lvl="1"/>
            <a:r>
              <a:rPr lang="en-US" sz="1000" dirty="0"/>
              <a:t>Quantitative </a:t>
            </a:r>
            <a:r>
              <a:rPr lang="en-US" sz="1000" b="1" dirty="0"/>
              <a:t>similarity scores</a:t>
            </a:r>
            <a:r>
              <a:rPr lang="en-US" sz="1000" dirty="0"/>
              <a:t> for each class </a:t>
            </a:r>
          </a:p>
          <a:p>
            <a:pPr lvl="1"/>
            <a:r>
              <a:rPr lang="en-US" sz="1000" dirty="0"/>
              <a:t>Efficient Large-scale automated classification  </a:t>
            </a:r>
          </a:p>
          <a:p>
            <a:pPr marL="0" indent="0">
              <a:buNone/>
            </a:pPr>
            <a:endParaRPr lang="en-US" sz="1000" b="1" dirty="0"/>
          </a:p>
          <a:p>
            <a:pPr marL="0" indent="0">
              <a:buNone/>
            </a:pPr>
            <a:r>
              <a:rPr lang="en-US" sz="1000" b="1" dirty="0"/>
              <a:t>Important Modern Concept</a:t>
            </a:r>
          </a:p>
          <a:p>
            <a:r>
              <a:rPr lang="en-US" sz="1000" dirty="0"/>
              <a:t>The </a:t>
            </a:r>
            <a:r>
              <a:rPr lang="en-US" sz="1000" b="1" dirty="0"/>
              <a:t>prompt itself can affect classification</a:t>
            </a:r>
            <a:r>
              <a:rPr lang="en-US" sz="1000" dirty="0"/>
              <a:t>.  Compare:  "bobcat“ with  "a photograph of a bobcat in its natural habitat“ or even several descriptions of the same class.</a:t>
            </a:r>
          </a:p>
          <a:p>
            <a:r>
              <a:rPr lang="en-US" sz="1000" dirty="0"/>
              <a:t>This introduces </a:t>
            </a:r>
            <a:r>
              <a:rPr lang="en-US" sz="1000" b="1" dirty="0"/>
              <a:t>prompt engineering for representation-based vision</a:t>
            </a:r>
            <a:r>
              <a:rPr lang="en-US" sz="1000" dirty="0"/>
              <a:t>, not just prompting a conversational VLM.</a:t>
            </a:r>
          </a:p>
          <a:p>
            <a:pPr marL="0" indent="0">
              <a:buNone/>
            </a:pPr>
            <a:r>
              <a:rPr lang="en-US" sz="1000" b="1" dirty="0"/>
              <a:t>Progression</a:t>
            </a:r>
          </a:p>
          <a:p>
            <a:r>
              <a:rPr lang="en-US" sz="1000" b="1" dirty="0"/>
              <a:t>Traditional CV:</a:t>
            </a:r>
            <a:br>
              <a:rPr lang="en-US" sz="1000" dirty="0"/>
            </a:br>
            <a:r>
              <a:rPr lang="en-US" sz="1000" dirty="0"/>
              <a:t>Features → Classifier → Fixed Classes</a:t>
            </a:r>
          </a:p>
          <a:p>
            <a:r>
              <a:rPr lang="en-US" sz="1000" b="1" dirty="0"/>
              <a:t>Deep Learning:</a:t>
            </a:r>
            <a:br>
              <a:rPr lang="en-US" sz="1000" dirty="0"/>
            </a:br>
            <a:r>
              <a:rPr lang="en-US" sz="1000" dirty="0"/>
              <a:t>CNN → Learned Features → Fixed Classes</a:t>
            </a:r>
          </a:p>
          <a:p>
            <a:r>
              <a:rPr lang="en-US" sz="1000" b="1" dirty="0"/>
              <a:t>Foundation Models:</a:t>
            </a:r>
            <a:br>
              <a:rPr lang="en-US" sz="1000" dirty="0"/>
            </a:br>
            <a:r>
              <a:rPr lang="en-US" sz="1000" dirty="0"/>
              <a:t>Image + Natural-Language Classes → Zero-Shot Prediction</a:t>
            </a:r>
          </a:p>
          <a:p>
            <a:pPr marL="0" indent="0">
              <a:buNone/>
            </a:pPr>
            <a:r>
              <a:rPr lang="en-US" sz="1000" b="1" dirty="0"/>
              <a:t>Takeaway</a:t>
            </a:r>
          </a:p>
          <a:p>
            <a:r>
              <a:rPr lang="en-US" sz="1000" b="1" dirty="0">
                <a:highlight>
                  <a:srgbClr val="FFFF00"/>
                </a:highlight>
              </a:rPr>
              <a:t>Foundation models can move the definition of the recognition task from training time to inference time.</a:t>
            </a:r>
            <a:endParaRPr lang="en-US" sz="1000" dirty="0">
              <a:highlight>
                <a:srgbClr val="FFFF00"/>
              </a:highlight>
            </a:endParaRPr>
          </a:p>
          <a:p>
            <a:pPr marL="0" indent="0">
              <a:buNone/>
            </a:pPr>
            <a:endParaRPr lang="en-US" sz="1000" dirty="0"/>
          </a:p>
        </p:txBody>
      </p:sp>
      <p:sp>
        <p:nvSpPr>
          <p:cNvPr id="4" name="Content Placeholder 2">
            <a:extLst>
              <a:ext uri="{FF2B5EF4-FFF2-40B4-BE49-F238E27FC236}">
                <a16:creationId xmlns:a16="http://schemas.microsoft.com/office/drawing/2014/main" id="{40C31F47-7D51-44B2-184E-B4EA0FA455E5}"/>
              </a:ext>
            </a:extLst>
          </p:cNvPr>
          <p:cNvSpPr txBox="1">
            <a:spLocks/>
          </p:cNvSpPr>
          <p:nvPr/>
        </p:nvSpPr>
        <p:spPr>
          <a:xfrm>
            <a:off x="381467" y="617081"/>
            <a:ext cx="6456899" cy="5844680"/>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100" dirty="0"/>
              <a:t>Suppose our wildlife system needs to recognize:  </a:t>
            </a:r>
            <a:r>
              <a:rPr lang="en-US" sz="1100" b="1" dirty="0"/>
              <a:t>Bobcat • Mountain Lion • Coyote • Gray Fox • Raccoon</a:t>
            </a:r>
            <a:endParaRPr lang="en-US" sz="1100" dirty="0"/>
          </a:p>
          <a:p>
            <a:r>
              <a:rPr lang="en-US" sz="1100" dirty="0"/>
              <a:t>Traditionally:   Labeled Images → Train Classifier → Fixed Classes</a:t>
            </a:r>
          </a:p>
          <a:p>
            <a:r>
              <a:rPr lang="en-US" sz="1100" b="1" dirty="0">
                <a:solidFill>
                  <a:srgbClr val="C00000"/>
                </a:solidFill>
              </a:rPr>
              <a:t>Adding a new class usually means obtaining examples and retraining or updating the classifier</a:t>
            </a:r>
            <a:r>
              <a:rPr lang="en-US" sz="1100" dirty="0"/>
              <a:t>.</a:t>
            </a:r>
          </a:p>
          <a:p>
            <a:pPr marL="0" indent="0">
              <a:buNone/>
            </a:pPr>
            <a:r>
              <a:rPr lang="en-US" sz="1100" b="1" dirty="0"/>
              <a:t>Foundation Model Approach</a:t>
            </a:r>
          </a:p>
          <a:p>
            <a:pPr marL="0" indent="0">
              <a:buNone/>
            </a:pPr>
            <a:r>
              <a:rPr lang="en-US" sz="1100" dirty="0"/>
              <a:t>With a vision-language foundation model:   </a:t>
            </a:r>
            <a:r>
              <a:rPr lang="en-US" sz="1100" b="1" dirty="0"/>
              <a:t>Image</a:t>
            </a:r>
            <a:r>
              <a:rPr lang="en-US" sz="1100" dirty="0"/>
              <a:t> → </a:t>
            </a:r>
            <a:r>
              <a:rPr lang="en-US" sz="1100" b="1" dirty="0"/>
              <a:t>Image Embedding</a:t>
            </a:r>
            <a:endParaRPr lang="en-US" sz="1100" dirty="0"/>
          </a:p>
          <a:p>
            <a:r>
              <a:rPr lang="en-US" sz="1100" dirty="0"/>
              <a:t>and candidate class descriptions:</a:t>
            </a:r>
          </a:p>
          <a:p>
            <a:pPr marL="228600" lvl="1" indent="0">
              <a:buNone/>
            </a:pPr>
            <a:r>
              <a:rPr lang="en-US" sz="1000" b="1" dirty="0"/>
              <a:t>"a photo of a bobcat"</a:t>
            </a:r>
            <a:r>
              <a:rPr lang="en-US" sz="1000" dirty="0"/>
              <a:t> → Text Embedding</a:t>
            </a:r>
            <a:br>
              <a:rPr lang="en-US" sz="1000" dirty="0"/>
            </a:br>
            <a:r>
              <a:rPr lang="en-US" sz="1000" b="1" dirty="0"/>
              <a:t>"a photo of a mountain lion"</a:t>
            </a:r>
            <a:r>
              <a:rPr lang="en-US" sz="1000" dirty="0"/>
              <a:t> → Text Embedding</a:t>
            </a:r>
            <a:br>
              <a:rPr lang="en-US" sz="1000" dirty="0"/>
            </a:br>
            <a:r>
              <a:rPr lang="en-US" sz="1000" b="1" dirty="0"/>
              <a:t>"a photo of a coyote"</a:t>
            </a:r>
            <a:r>
              <a:rPr lang="en-US" sz="1000" dirty="0"/>
              <a:t> → Text Embedding</a:t>
            </a:r>
            <a:br>
              <a:rPr lang="en-US" sz="1000" dirty="0"/>
            </a:br>
            <a:r>
              <a:rPr lang="en-US" sz="1000" b="1" dirty="0"/>
              <a:t>"a photo of a gray fox"</a:t>
            </a:r>
            <a:r>
              <a:rPr lang="en-US" sz="1000" dirty="0"/>
              <a:t> → Text Embedding</a:t>
            </a:r>
          </a:p>
          <a:p>
            <a:pPr marL="0" indent="0">
              <a:buNone/>
            </a:pPr>
            <a:endParaRPr lang="en-US" sz="1100" dirty="0"/>
          </a:p>
          <a:p>
            <a:pPr marL="0" indent="0">
              <a:buNone/>
            </a:pPr>
            <a:r>
              <a:rPr lang="en-US" sz="1100" dirty="0"/>
              <a:t>Then:</a:t>
            </a:r>
          </a:p>
          <a:p>
            <a:pPr marL="228600" lvl="1" indent="0">
              <a:buNone/>
            </a:pPr>
            <a:r>
              <a:rPr lang="en-US" sz="1000" b="1" dirty="0"/>
              <a:t>Compare Image Embedding ↔ Text Embeddings</a:t>
            </a:r>
            <a:endParaRPr lang="en-US" sz="1000" dirty="0"/>
          </a:p>
          <a:p>
            <a:pPr marL="228600" lvl="1" indent="0">
              <a:buNone/>
            </a:pPr>
            <a:r>
              <a:rPr lang="en-US" sz="1000" dirty="0"/>
              <a:t>↓</a:t>
            </a:r>
          </a:p>
          <a:p>
            <a:pPr marL="228600" lvl="1" indent="0">
              <a:buNone/>
            </a:pPr>
            <a:r>
              <a:rPr lang="en-US" sz="1000" b="1" dirty="0"/>
              <a:t>Select the most similar class</a:t>
            </a:r>
            <a:endParaRPr lang="en-US" sz="1000" dirty="0"/>
          </a:p>
          <a:p>
            <a:pPr marL="0" indent="0">
              <a:buNone/>
            </a:pPr>
            <a:endParaRPr lang="en-US" sz="1100" b="1" dirty="0"/>
          </a:p>
          <a:p>
            <a:pPr marL="0" indent="0">
              <a:buNone/>
            </a:pPr>
            <a:r>
              <a:rPr lang="en-US" sz="1100" b="1" dirty="0"/>
              <a:t>Why “Zero-Shot”?</a:t>
            </a:r>
          </a:p>
          <a:p>
            <a:r>
              <a:rPr lang="en-US" sz="1100" dirty="0"/>
              <a:t>The model was </a:t>
            </a:r>
            <a:r>
              <a:rPr lang="en-US" sz="1100" b="1" dirty="0"/>
              <a:t>not specifically trained on our wildlife classification dataset</a:t>
            </a:r>
            <a:r>
              <a:rPr lang="en-US" sz="1100" dirty="0"/>
              <a:t>.</a:t>
            </a:r>
          </a:p>
          <a:p>
            <a:r>
              <a:rPr lang="en-US" sz="1100" dirty="0"/>
              <a:t>We define the classes at inference time using </a:t>
            </a:r>
            <a:r>
              <a:rPr lang="en-US" sz="1100" b="1" dirty="0"/>
              <a:t>natural language</a:t>
            </a:r>
            <a:r>
              <a:rPr lang="en-US" sz="1100" dirty="0"/>
              <a:t>.</a:t>
            </a:r>
          </a:p>
          <a:p>
            <a:r>
              <a:rPr lang="en-US" sz="1100" b="1" dirty="0">
                <a:solidFill>
                  <a:srgbClr val="C00000"/>
                </a:solidFill>
              </a:rPr>
              <a:t>Want to add a new class?</a:t>
            </a:r>
            <a:endParaRPr lang="en-US" sz="1100" dirty="0">
              <a:solidFill>
                <a:srgbClr val="C00000"/>
              </a:solidFill>
            </a:endParaRPr>
          </a:p>
          <a:p>
            <a:pPr lvl="1"/>
            <a:r>
              <a:rPr lang="en-US" sz="1000" dirty="0">
                <a:solidFill>
                  <a:srgbClr val="C00000"/>
                </a:solidFill>
              </a:rPr>
              <a:t>Add: "a photo of a black bear"</a:t>
            </a:r>
          </a:p>
          <a:p>
            <a:pPr lvl="1"/>
            <a:r>
              <a:rPr lang="en-US" sz="1000" dirty="0">
                <a:solidFill>
                  <a:srgbClr val="C00000"/>
                </a:solidFill>
              </a:rPr>
              <a:t>No conventional classifier retraining is required.</a:t>
            </a:r>
          </a:p>
        </p:txBody>
      </p:sp>
      <p:sp>
        <p:nvSpPr>
          <p:cNvPr id="5" name="TextBox 4">
            <a:extLst>
              <a:ext uri="{FF2B5EF4-FFF2-40B4-BE49-F238E27FC236}">
                <a16:creationId xmlns:a16="http://schemas.microsoft.com/office/drawing/2014/main" id="{DA02AECB-1B36-EE41-750D-3F242160499F}"/>
              </a:ext>
            </a:extLst>
          </p:cNvPr>
          <p:cNvSpPr txBox="1"/>
          <p:nvPr/>
        </p:nvSpPr>
        <p:spPr>
          <a:xfrm>
            <a:off x="3609916" y="2471057"/>
            <a:ext cx="3400846" cy="1938992"/>
          </a:xfrm>
          <a:prstGeom prst="rect">
            <a:avLst/>
          </a:prstGeom>
          <a:solidFill>
            <a:srgbClr val="92D050"/>
          </a:solidFill>
        </p:spPr>
        <p:txBody>
          <a:bodyPr wrap="square" rtlCol="0">
            <a:spAutoFit/>
          </a:bodyPr>
          <a:lstStyle/>
          <a:p>
            <a:pPr>
              <a:buNone/>
            </a:pPr>
            <a:r>
              <a:rPr lang="en-US" sz="1200" b="1" dirty="0"/>
              <a:t>Contrastive Language–Image Pre-training (CLIP)</a:t>
            </a:r>
            <a:r>
              <a:rPr lang="en-US" sz="1200" dirty="0"/>
              <a:t>. It is a vision-language model architecture introduced by OpenAI that learns to associate </a:t>
            </a:r>
            <a:r>
              <a:rPr lang="en-US" sz="1200" b="1" dirty="0"/>
              <a:t>images with natural-language descriptions</a:t>
            </a:r>
            <a:r>
              <a:rPr lang="en-US" sz="1200" dirty="0"/>
              <a:t>. </a:t>
            </a:r>
            <a:r>
              <a:rPr lang="en-US" sz="1200" dirty="0">
                <a:highlight>
                  <a:srgbClr val="FFFF00"/>
                </a:highlight>
              </a:rPr>
              <a:t>CLIP models adjusts </a:t>
            </a:r>
            <a:r>
              <a:rPr lang="en-US" sz="1200" b="1" dirty="0">
                <a:highlight>
                  <a:srgbClr val="FFFF00"/>
                </a:highlight>
              </a:rPr>
              <a:t>both image and text encoders</a:t>
            </a:r>
            <a:r>
              <a:rPr lang="en-US" sz="1200" dirty="0">
                <a:highlight>
                  <a:srgbClr val="FFFF00"/>
                </a:highlight>
              </a:rPr>
              <a:t> so that:</a:t>
            </a:r>
          </a:p>
          <a:p>
            <a:pPr>
              <a:buNone/>
            </a:pPr>
            <a:r>
              <a:rPr lang="en-US" sz="1200" b="1" dirty="0">
                <a:highlight>
                  <a:srgbClr val="FFFF00"/>
                </a:highlight>
              </a:rPr>
              <a:t>Matching image and text representations become more similar, while nonmatching ones become less similar.</a:t>
            </a:r>
            <a:endParaRPr lang="en-US" sz="1200" dirty="0">
              <a:highlight>
                <a:srgbClr val="FFFF00"/>
              </a:highlight>
            </a:endParaRPr>
          </a:p>
          <a:p>
            <a:endParaRPr lang="en-US" sz="1200" dirty="0"/>
          </a:p>
        </p:txBody>
      </p:sp>
      <p:sp>
        <p:nvSpPr>
          <p:cNvPr id="6" name="Arrow: Right 5">
            <a:extLst>
              <a:ext uri="{FF2B5EF4-FFF2-40B4-BE49-F238E27FC236}">
                <a16:creationId xmlns:a16="http://schemas.microsoft.com/office/drawing/2014/main" id="{CB0711A9-105A-BA65-660D-AF43143DB871}"/>
              </a:ext>
            </a:extLst>
          </p:cNvPr>
          <p:cNvSpPr/>
          <p:nvPr/>
        </p:nvSpPr>
        <p:spPr>
          <a:xfrm>
            <a:off x="4098470" y="4386943"/>
            <a:ext cx="2579915" cy="8763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Example next slide</a:t>
            </a:r>
          </a:p>
        </p:txBody>
      </p:sp>
    </p:spTree>
    <p:extLst>
      <p:ext uri="{BB962C8B-B14F-4D97-AF65-F5344CB8AC3E}">
        <p14:creationId xmlns:p14="http://schemas.microsoft.com/office/powerpoint/2010/main" val="20352810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30BB1-D584-4939-DD87-BCA49B664808}"/>
              </a:ext>
            </a:extLst>
          </p:cNvPr>
          <p:cNvSpPr>
            <a:spLocks noGrp="1"/>
          </p:cNvSpPr>
          <p:nvPr>
            <p:ph type="title"/>
          </p:nvPr>
        </p:nvSpPr>
        <p:spPr>
          <a:xfrm>
            <a:off x="242043" y="205740"/>
            <a:ext cx="11841100" cy="436517"/>
          </a:xfrm>
        </p:spPr>
        <p:txBody>
          <a:bodyPr>
            <a:normAutofit fontScale="90000"/>
          </a:bodyPr>
          <a:lstStyle/>
          <a:p>
            <a:r>
              <a:rPr lang="en-US" dirty="0"/>
              <a:t>CLIP based Zero-Shot Image Classification Example: Is This a Bobcat?</a:t>
            </a:r>
            <a:br>
              <a:rPr lang="en-US" dirty="0"/>
            </a:br>
            <a:endParaRPr lang="en-US" dirty="0"/>
          </a:p>
        </p:txBody>
      </p:sp>
      <p:sp>
        <p:nvSpPr>
          <p:cNvPr id="3" name="Content Placeholder 2">
            <a:extLst>
              <a:ext uri="{FF2B5EF4-FFF2-40B4-BE49-F238E27FC236}">
                <a16:creationId xmlns:a16="http://schemas.microsoft.com/office/drawing/2014/main" id="{CCCC2039-0417-64D5-F7E7-A278A62CC44A}"/>
              </a:ext>
            </a:extLst>
          </p:cNvPr>
          <p:cNvSpPr>
            <a:spLocks noGrp="1"/>
          </p:cNvSpPr>
          <p:nvPr>
            <p:ph idx="1"/>
          </p:nvPr>
        </p:nvSpPr>
        <p:spPr>
          <a:xfrm>
            <a:off x="631452" y="1049015"/>
            <a:ext cx="11062282" cy="5583340"/>
          </a:xfrm>
        </p:spPr>
        <p:txBody>
          <a:bodyPr>
            <a:normAutofit fontScale="85000" lnSpcReduction="20000"/>
          </a:bodyPr>
          <a:lstStyle/>
          <a:p>
            <a:pPr marL="0" indent="0">
              <a:buNone/>
            </a:pPr>
            <a:r>
              <a:rPr lang="en-US" b="1" dirty="0"/>
              <a:t>Step 1 — Image</a:t>
            </a:r>
            <a:endParaRPr lang="en-US" dirty="0"/>
          </a:p>
          <a:p>
            <a:pPr marL="0" indent="0">
              <a:buNone/>
            </a:pPr>
            <a:endParaRPr lang="en-US" dirty="0"/>
          </a:p>
          <a:p>
            <a:pPr marL="0" indent="0">
              <a:buNone/>
            </a:pPr>
            <a:endParaRPr lang="en-US" dirty="0"/>
          </a:p>
          <a:p>
            <a:pPr marL="0" indent="0">
              <a:buNone/>
            </a:pPr>
            <a:r>
              <a:rPr lang="en-US" dirty="0"/>
              <a:t>↓ </a:t>
            </a:r>
            <a:r>
              <a:rPr lang="en-US" b="1" dirty="0"/>
              <a:t>CLIP Image Encoder</a:t>
            </a:r>
            <a:endParaRPr lang="en-US" dirty="0"/>
          </a:p>
          <a:p>
            <a:pPr marL="0" indent="0">
              <a:buNone/>
            </a:pPr>
            <a:r>
              <a:rPr lang="en-US" dirty="0"/>
              <a:t>   Image Embedding   (Bobcat Image → CLIP Image Encoder → Image Embedding)</a:t>
            </a:r>
          </a:p>
          <a:p>
            <a:pPr marL="0" indent="0">
              <a:buNone/>
            </a:pPr>
            <a:r>
              <a:rPr lang="en-US" dirty="0"/>
              <a:t>                                       </a:t>
            </a:r>
            <a:r>
              <a:rPr lang="en-US" b="1" dirty="0"/>
              <a:t>image embedding is a numerical representation of an image learned by a neural </a:t>
            </a:r>
          </a:p>
          <a:p>
            <a:pPr marL="0" indent="0">
              <a:buNone/>
            </a:pPr>
            <a:r>
              <a:rPr lang="en-US" b="1" dirty="0"/>
              <a:t>                                           network</a:t>
            </a:r>
            <a:r>
              <a:rPr lang="en-US" dirty="0"/>
              <a:t>. You can think of it as the modern ML equivalent of a </a:t>
            </a:r>
            <a:r>
              <a:rPr lang="en-US" b="1" dirty="0"/>
              <a:t>feature vector</a:t>
            </a:r>
            <a:r>
              <a:rPr lang="en-US" dirty="0"/>
              <a:t>.</a:t>
            </a:r>
          </a:p>
          <a:p>
            <a:pPr marL="0" indent="0">
              <a:buNone/>
            </a:pPr>
            <a:r>
              <a:rPr lang="en-US" b="1" dirty="0"/>
              <a:t>Step 2 — Candidate classes</a:t>
            </a:r>
          </a:p>
          <a:p>
            <a:pPr marL="0" indent="0">
              <a:buNone/>
            </a:pPr>
            <a:endParaRPr lang="en-US" b="1" dirty="0"/>
          </a:p>
          <a:p>
            <a:pPr marL="0" indent="0">
              <a:buNone/>
            </a:pPr>
            <a:endParaRPr lang="en-US" b="1" dirty="0"/>
          </a:p>
          <a:p>
            <a:pPr marL="0" indent="0">
              <a:buNone/>
            </a:pPr>
            <a:endParaRPr lang="en-US" b="1" dirty="0"/>
          </a:p>
          <a:p>
            <a:pPr marL="0" indent="0">
              <a:buNone/>
            </a:pPr>
            <a:endParaRPr lang="en-US" b="1" dirty="0"/>
          </a:p>
          <a:p>
            <a:pPr marL="0" indent="0">
              <a:buNone/>
            </a:pPr>
            <a:r>
              <a:rPr lang="en-US" b="1" dirty="0"/>
              <a:t>Step 3 — Prediction</a:t>
            </a:r>
            <a:endParaRPr lang="en-US" dirty="0"/>
          </a:p>
          <a:p>
            <a:pPr marL="0" indent="0">
              <a:buNone/>
            </a:pPr>
            <a:r>
              <a:rPr lang="en-US" dirty="0"/>
              <a:t>Image ↔ Text Similarity     </a:t>
            </a:r>
            <a:r>
              <a:rPr lang="en-US" b="1" dirty="0"/>
              <a:t>→ Bobcat</a:t>
            </a:r>
            <a:endParaRPr lang="en-US" dirty="0"/>
          </a:p>
          <a:p>
            <a:pPr marL="0" indent="0">
              <a:buNone/>
            </a:pPr>
            <a:endParaRPr lang="en-US" dirty="0"/>
          </a:p>
        </p:txBody>
      </p:sp>
      <p:pic>
        <p:nvPicPr>
          <p:cNvPr id="5" name="Picture 4">
            <a:extLst>
              <a:ext uri="{FF2B5EF4-FFF2-40B4-BE49-F238E27FC236}">
                <a16:creationId xmlns:a16="http://schemas.microsoft.com/office/drawing/2014/main" id="{648ED277-5622-E653-3E04-AAC11A84A200}"/>
              </a:ext>
            </a:extLst>
          </p:cNvPr>
          <p:cNvPicPr>
            <a:picLocks noChangeAspect="1"/>
          </p:cNvPicPr>
          <p:nvPr/>
        </p:nvPicPr>
        <p:blipFill>
          <a:blip r:embed="rId2"/>
          <a:stretch>
            <a:fillRect/>
          </a:stretch>
        </p:blipFill>
        <p:spPr>
          <a:xfrm>
            <a:off x="2743200" y="1159328"/>
            <a:ext cx="1115786" cy="1115786"/>
          </a:xfrm>
          <a:prstGeom prst="rect">
            <a:avLst/>
          </a:prstGeom>
        </p:spPr>
      </p:pic>
      <p:graphicFrame>
        <p:nvGraphicFramePr>
          <p:cNvPr id="7" name="Table 6">
            <a:extLst>
              <a:ext uri="{FF2B5EF4-FFF2-40B4-BE49-F238E27FC236}">
                <a16:creationId xmlns:a16="http://schemas.microsoft.com/office/drawing/2014/main" id="{58E6BDDA-652B-6574-A5DE-0B58C70BB550}"/>
              </a:ext>
            </a:extLst>
          </p:cNvPr>
          <p:cNvGraphicFramePr>
            <a:graphicFrameLocks noGrp="1"/>
          </p:cNvGraphicFramePr>
          <p:nvPr>
            <p:extLst>
              <p:ext uri="{D42A27DB-BD31-4B8C-83A1-F6EECF244321}">
                <p14:modId xmlns:p14="http://schemas.microsoft.com/office/powerpoint/2010/main" val="1238292358"/>
              </p:ext>
            </p:extLst>
          </p:nvPr>
        </p:nvGraphicFramePr>
        <p:xfrm>
          <a:off x="1278964" y="4063892"/>
          <a:ext cx="3812882" cy="1634780"/>
        </p:xfrm>
        <a:graphic>
          <a:graphicData uri="http://schemas.openxmlformats.org/drawingml/2006/table">
            <a:tbl>
              <a:tblPr/>
              <a:tblGrid>
                <a:gridCol w="2407643">
                  <a:extLst>
                    <a:ext uri="{9D8B030D-6E8A-4147-A177-3AD203B41FA5}">
                      <a16:colId xmlns:a16="http://schemas.microsoft.com/office/drawing/2014/main" val="304747701"/>
                    </a:ext>
                  </a:extLst>
                </a:gridCol>
                <a:gridCol w="1405239">
                  <a:extLst>
                    <a:ext uri="{9D8B030D-6E8A-4147-A177-3AD203B41FA5}">
                      <a16:colId xmlns:a16="http://schemas.microsoft.com/office/drawing/2014/main" val="3273382131"/>
                    </a:ext>
                  </a:extLst>
                </a:gridCol>
              </a:tblGrid>
              <a:tr h="279873">
                <a:tc>
                  <a:txBody>
                    <a:bodyPr/>
                    <a:lstStyle/>
                    <a:p>
                      <a:pPr>
                        <a:buNone/>
                      </a:pPr>
                      <a:r>
                        <a:rPr lang="en-US" sz="1200" dirty="0"/>
                        <a:t>Text Prompt</a:t>
                      </a:r>
                    </a:p>
                  </a:txBody>
                  <a:tcPr anchor="ctr">
                    <a:lnL>
                      <a:noFill/>
                    </a:lnL>
                    <a:lnR>
                      <a:noFill/>
                    </a:lnR>
                    <a:lnT>
                      <a:noFill/>
                    </a:lnT>
                    <a:lnB>
                      <a:noFill/>
                    </a:lnB>
                    <a:solidFill>
                      <a:schemeClr val="bg1">
                        <a:lumMod val="85000"/>
                      </a:schemeClr>
                    </a:solidFill>
                  </a:tcPr>
                </a:tc>
                <a:tc>
                  <a:txBody>
                    <a:bodyPr/>
                    <a:lstStyle/>
                    <a:p>
                      <a:pPr algn="r">
                        <a:buNone/>
                      </a:pPr>
                      <a:r>
                        <a:rPr lang="en-US" sz="1200" dirty="0"/>
                        <a:t>Similarity to Image</a:t>
                      </a:r>
                    </a:p>
                  </a:txBody>
                  <a:tcPr anchor="ctr">
                    <a:lnL>
                      <a:noFill/>
                    </a:lnL>
                    <a:lnR>
                      <a:noFill/>
                    </a:lnR>
                    <a:lnT>
                      <a:noFill/>
                    </a:lnT>
                    <a:lnB>
                      <a:noFill/>
                    </a:lnB>
                    <a:solidFill>
                      <a:schemeClr val="bg1">
                        <a:lumMod val="85000"/>
                      </a:schemeClr>
                    </a:solidFill>
                  </a:tcPr>
                </a:tc>
                <a:extLst>
                  <a:ext uri="{0D108BD9-81ED-4DB2-BD59-A6C34878D82A}">
                    <a16:rowId xmlns:a16="http://schemas.microsoft.com/office/drawing/2014/main" val="675596035"/>
                  </a:ext>
                </a:extLst>
              </a:tr>
              <a:tr h="211403">
                <a:tc>
                  <a:txBody>
                    <a:bodyPr/>
                    <a:lstStyle/>
                    <a:p>
                      <a:pPr>
                        <a:buNone/>
                      </a:pPr>
                      <a:r>
                        <a:rPr lang="en-US" sz="1200" dirty="0"/>
                        <a:t>“a photo of a bobcat”</a:t>
                      </a:r>
                    </a:p>
                  </a:txBody>
                  <a:tcPr anchor="ctr">
                    <a:lnL>
                      <a:noFill/>
                    </a:lnL>
                    <a:lnR>
                      <a:noFill/>
                    </a:lnR>
                    <a:lnT>
                      <a:noFill/>
                    </a:lnT>
                    <a:lnB>
                      <a:noFill/>
                    </a:lnB>
                    <a:noFill/>
                  </a:tcPr>
                </a:tc>
                <a:tc>
                  <a:txBody>
                    <a:bodyPr/>
                    <a:lstStyle/>
                    <a:p>
                      <a:pPr algn="r">
                        <a:buNone/>
                      </a:pPr>
                      <a:r>
                        <a:rPr lang="en-US" sz="1200" b="1" dirty="0"/>
                        <a:t>0.91</a:t>
                      </a:r>
                      <a:endParaRPr lang="en-US" sz="1200" dirty="0"/>
                    </a:p>
                  </a:txBody>
                  <a:tcPr anchor="ctr">
                    <a:lnL>
                      <a:noFill/>
                    </a:lnL>
                    <a:lnR>
                      <a:noFill/>
                    </a:lnR>
                    <a:lnT>
                      <a:noFill/>
                    </a:lnT>
                    <a:lnB>
                      <a:noFill/>
                    </a:lnB>
                    <a:noFill/>
                  </a:tcPr>
                </a:tc>
                <a:extLst>
                  <a:ext uri="{0D108BD9-81ED-4DB2-BD59-A6C34878D82A}">
                    <a16:rowId xmlns:a16="http://schemas.microsoft.com/office/drawing/2014/main" val="3776039349"/>
                  </a:ext>
                </a:extLst>
              </a:tr>
              <a:tr h="354620">
                <a:tc>
                  <a:txBody>
                    <a:bodyPr/>
                    <a:lstStyle/>
                    <a:p>
                      <a:pPr>
                        <a:buNone/>
                      </a:pPr>
                      <a:r>
                        <a:rPr lang="en-US" sz="1200"/>
                        <a:t>“a photo of a mountain lion”</a:t>
                      </a:r>
                    </a:p>
                  </a:txBody>
                  <a:tcPr anchor="ctr">
                    <a:lnL>
                      <a:noFill/>
                    </a:lnL>
                    <a:lnR>
                      <a:noFill/>
                    </a:lnR>
                    <a:lnT>
                      <a:noFill/>
                    </a:lnT>
                    <a:lnB>
                      <a:noFill/>
                    </a:lnB>
                    <a:noFill/>
                  </a:tcPr>
                </a:tc>
                <a:tc>
                  <a:txBody>
                    <a:bodyPr/>
                    <a:lstStyle/>
                    <a:p>
                      <a:pPr algn="r">
                        <a:buNone/>
                      </a:pPr>
                      <a:r>
                        <a:rPr lang="en-US" sz="1200"/>
                        <a:t>0.72</a:t>
                      </a:r>
                    </a:p>
                  </a:txBody>
                  <a:tcPr anchor="ctr">
                    <a:lnL>
                      <a:noFill/>
                    </a:lnL>
                    <a:lnR>
                      <a:noFill/>
                    </a:lnR>
                    <a:lnT>
                      <a:noFill/>
                    </a:lnT>
                    <a:lnB>
                      <a:noFill/>
                    </a:lnB>
                    <a:noFill/>
                  </a:tcPr>
                </a:tc>
                <a:extLst>
                  <a:ext uri="{0D108BD9-81ED-4DB2-BD59-A6C34878D82A}">
                    <a16:rowId xmlns:a16="http://schemas.microsoft.com/office/drawing/2014/main" val="1597053277"/>
                  </a:ext>
                </a:extLst>
              </a:tr>
              <a:tr h="211403">
                <a:tc>
                  <a:txBody>
                    <a:bodyPr/>
                    <a:lstStyle/>
                    <a:p>
                      <a:pPr>
                        <a:buNone/>
                      </a:pPr>
                      <a:r>
                        <a:rPr lang="en-US" sz="1200"/>
                        <a:t>“a photo of a coyote”</a:t>
                      </a:r>
                    </a:p>
                  </a:txBody>
                  <a:tcPr anchor="ctr">
                    <a:lnL>
                      <a:noFill/>
                    </a:lnL>
                    <a:lnR>
                      <a:noFill/>
                    </a:lnR>
                    <a:lnT>
                      <a:noFill/>
                    </a:lnT>
                    <a:lnB>
                      <a:noFill/>
                    </a:lnB>
                    <a:noFill/>
                  </a:tcPr>
                </a:tc>
                <a:tc>
                  <a:txBody>
                    <a:bodyPr/>
                    <a:lstStyle/>
                    <a:p>
                      <a:pPr algn="r">
                        <a:buNone/>
                      </a:pPr>
                      <a:r>
                        <a:rPr lang="en-US" sz="1200" dirty="0"/>
                        <a:t>0.38</a:t>
                      </a:r>
                    </a:p>
                  </a:txBody>
                  <a:tcPr anchor="ctr">
                    <a:lnL>
                      <a:noFill/>
                    </a:lnL>
                    <a:lnR>
                      <a:noFill/>
                    </a:lnR>
                    <a:lnT>
                      <a:noFill/>
                    </a:lnT>
                    <a:lnB>
                      <a:noFill/>
                    </a:lnB>
                    <a:noFill/>
                  </a:tcPr>
                </a:tc>
                <a:extLst>
                  <a:ext uri="{0D108BD9-81ED-4DB2-BD59-A6C34878D82A}">
                    <a16:rowId xmlns:a16="http://schemas.microsoft.com/office/drawing/2014/main" val="1213054931"/>
                  </a:ext>
                </a:extLst>
              </a:tr>
              <a:tr h="211403">
                <a:tc>
                  <a:txBody>
                    <a:bodyPr/>
                    <a:lstStyle/>
                    <a:p>
                      <a:pPr>
                        <a:buNone/>
                      </a:pPr>
                      <a:r>
                        <a:rPr lang="en-US" sz="1200" dirty="0"/>
                        <a:t>“a photo of a gray fox”</a:t>
                      </a:r>
                    </a:p>
                  </a:txBody>
                  <a:tcPr anchor="ctr">
                    <a:lnL>
                      <a:noFill/>
                    </a:lnL>
                    <a:lnR>
                      <a:noFill/>
                    </a:lnR>
                    <a:lnT>
                      <a:noFill/>
                    </a:lnT>
                    <a:lnB>
                      <a:noFill/>
                    </a:lnB>
                    <a:noFill/>
                  </a:tcPr>
                </a:tc>
                <a:tc>
                  <a:txBody>
                    <a:bodyPr/>
                    <a:lstStyle/>
                    <a:p>
                      <a:pPr algn="r">
                        <a:buNone/>
                      </a:pPr>
                      <a:r>
                        <a:rPr lang="en-US" sz="1200" dirty="0"/>
                        <a:t>0.31</a:t>
                      </a:r>
                    </a:p>
                  </a:txBody>
                  <a:tcPr anchor="ctr">
                    <a:lnL>
                      <a:noFill/>
                    </a:lnL>
                    <a:lnR>
                      <a:noFill/>
                    </a:lnR>
                    <a:lnT>
                      <a:noFill/>
                    </a:lnT>
                    <a:lnB>
                      <a:noFill/>
                    </a:lnB>
                    <a:noFill/>
                  </a:tcPr>
                </a:tc>
                <a:extLst>
                  <a:ext uri="{0D108BD9-81ED-4DB2-BD59-A6C34878D82A}">
                    <a16:rowId xmlns:a16="http://schemas.microsoft.com/office/drawing/2014/main" val="1302498011"/>
                  </a:ext>
                </a:extLst>
              </a:tr>
            </a:tbl>
          </a:graphicData>
        </a:graphic>
      </p:graphicFrame>
      <p:sp>
        <p:nvSpPr>
          <p:cNvPr id="9" name="TextBox 8">
            <a:extLst>
              <a:ext uri="{FF2B5EF4-FFF2-40B4-BE49-F238E27FC236}">
                <a16:creationId xmlns:a16="http://schemas.microsoft.com/office/drawing/2014/main" id="{DE006655-CB68-022B-CA47-DB449EF74684}"/>
              </a:ext>
            </a:extLst>
          </p:cNvPr>
          <p:cNvSpPr txBox="1"/>
          <p:nvPr/>
        </p:nvSpPr>
        <p:spPr>
          <a:xfrm>
            <a:off x="5465404" y="4405821"/>
            <a:ext cx="6095144" cy="646331"/>
          </a:xfrm>
          <a:prstGeom prst="rect">
            <a:avLst/>
          </a:prstGeom>
          <a:noFill/>
        </p:spPr>
        <p:txBody>
          <a:bodyPr wrap="square">
            <a:spAutoFit/>
          </a:bodyPr>
          <a:lstStyle/>
          <a:p>
            <a:r>
              <a:rPr lang="en-US" dirty="0"/>
              <a:t>CLIP encodes each candidate description and compares it with the image embedding.</a:t>
            </a:r>
          </a:p>
        </p:txBody>
      </p:sp>
      <p:sp>
        <p:nvSpPr>
          <p:cNvPr id="11" name="TextBox 10">
            <a:extLst>
              <a:ext uri="{FF2B5EF4-FFF2-40B4-BE49-F238E27FC236}">
                <a16:creationId xmlns:a16="http://schemas.microsoft.com/office/drawing/2014/main" id="{ED56D61E-8AC1-3FDF-A7AF-B5DFD1CB10CD}"/>
              </a:ext>
            </a:extLst>
          </p:cNvPr>
          <p:cNvSpPr txBox="1"/>
          <p:nvPr/>
        </p:nvSpPr>
        <p:spPr>
          <a:xfrm>
            <a:off x="729130" y="3148466"/>
            <a:ext cx="2223246" cy="261610"/>
          </a:xfrm>
          <a:prstGeom prst="rect">
            <a:avLst/>
          </a:prstGeom>
          <a:solidFill>
            <a:schemeClr val="bg1">
              <a:lumMod val="85000"/>
            </a:schemeClr>
          </a:solidFill>
        </p:spPr>
        <p:txBody>
          <a:bodyPr wrap="square">
            <a:spAutoFit/>
          </a:bodyPr>
          <a:lstStyle/>
          <a:p>
            <a:r>
              <a:rPr lang="en-US" sz="1100" dirty="0"/>
              <a:t>[0.18, -0.42, 0.73, 0.05, ..., -0.21]</a:t>
            </a:r>
          </a:p>
        </p:txBody>
      </p:sp>
      <p:sp>
        <p:nvSpPr>
          <p:cNvPr id="14" name="TextBox 13">
            <a:extLst>
              <a:ext uri="{FF2B5EF4-FFF2-40B4-BE49-F238E27FC236}">
                <a16:creationId xmlns:a16="http://schemas.microsoft.com/office/drawing/2014/main" id="{42797876-33A8-D937-7DCE-8C3CA528D29A}"/>
              </a:ext>
            </a:extLst>
          </p:cNvPr>
          <p:cNvSpPr txBox="1"/>
          <p:nvPr/>
        </p:nvSpPr>
        <p:spPr>
          <a:xfrm>
            <a:off x="5091846" y="882001"/>
            <a:ext cx="6795354" cy="923330"/>
          </a:xfrm>
          <a:prstGeom prst="rect">
            <a:avLst/>
          </a:prstGeom>
          <a:noFill/>
        </p:spPr>
        <p:txBody>
          <a:bodyPr wrap="square">
            <a:spAutoFit/>
          </a:bodyPr>
          <a:lstStyle/>
          <a:p>
            <a:pPr>
              <a:buNone/>
            </a:pPr>
            <a:r>
              <a:rPr lang="en-US" dirty="0">
                <a:highlight>
                  <a:srgbClr val="FFFF00"/>
                </a:highlight>
              </a:rPr>
              <a:t>CLIP models adjusts </a:t>
            </a:r>
            <a:r>
              <a:rPr lang="en-US" b="1" dirty="0">
                <a:highlight>
                  <a:srgbClr val="FFFF00"/>
                </a:highlight>
              </a:rPr>
              <a:t>both image and text encoders</a:t>
            </a:r>
            <a:r>
              <a:rPr lang="en-US" dirty="0">
                <a:highlight>
                  <a:srgbClr val="FFFF00"/>
                </a:highlight>
              </a:rPr>
              <a:t> so that:</a:t>
            </a:r>
          </a:p>
          <a:p>
            <a:pPr>
              <a:buNone/>
            </a:pPr>
            <a:r>
              <a:rPr lang="en-US" b="1" dirty="0">
                <a:highlight>
                  <a:srgbClr val="FFFF00"/>
                </a:highlight>
              </a:rPr>
              <a:t>Matching image and text representations become more similar, while nonmatching ones become less similar.</a:t>
            </a:r>
            <a:endParaRPr lang="en-US" dirty="0">
              <a:highlight>
                <a:srgbClr val="FFFF00"/>
              </a:highlight>
            </a:endParaRPr>
          </a:p>
        </p:txBody>
      </p:sp>
    </p:spTree>
    <p:extLst>
      <p:ext uri="{BB962C8B-B14F-4D97-AF65-F5344CB8AC3E}">
        <p14:creationId xmlns:p14="http://schemas.microsoft.com/office/powerpoint/2010/main" val="1398712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7D221-7188-AF45-7E6A-DF96C956EC71}"/>
              </a:ext>
            </a:extLst>
          </p:cNvPr>
          <p:cNvSpPr>
            <a:spLocks noGrp="1"/>
          </p:cNvSpPr>
          <p:nvPr>
            <p:ph type="title"/>
          </p:nvPr>
        </p:nvSpPr>
        <p:spPr>
          <a:xfrm>
            <a:off x="546907" y="164951"/>
            <a:ext cx="10653578" cy="383689"/>
          </a:xfrm>
        </p:spPr>
        <p:txBody>
          <a:bodyPr>
            <a:normAutofit fontScale="90000"/>
          </a:bodyPr>
          <a:lstStyle/>
          <a:p>
            <a:r>
              <a:rPr lang="en-US" dirty="0"/>
              <a:t>CLIP based Zero-Shot Image Classification:  Adding a New Class Example</a:t>
            </a:r>
          </a:p>
        </p:txBody>
      </p:sp>
      <p:sp>
        <p:nvSpPr>
          <p:cNvPr id="3" name="Content Placeholder 2">
            <a:extLst>
              <a:ext uri="{FF2B5EF4-FFF2-40B4-BE49-F238E27FC236}">
                <a16:creationId xmlns:a16="http://schemas.microsoft.com/office/drawing/2014/main" id="{A4BE7AD3-E5D4-7624-26F7-CD11A130F3BA}"/>
              </a:ext>
            </a:extLst>
          </p:cNvPr>
          <p:cNvSpPr>
            <a:spLocks noGrp="1"/>
          </p:cNvSpPr>
          <p:nvPr>
            <p:ph idx="1"/>
          </p:nvPr>
        </p:nvSpPr>
        <p:spPr>
          <a:xfrm>
            <a:off x="546906" y="1225461"/>
            <a:ext cx="10653579" cy="4593828"/>
          </a:xfrm>
        </p:spPr>
        <p:txBody>
          <a:bodyPr/>
          <a:lstStyle/>
          <a:p>
            <a:pPr marL="0" indent="0">
              <a:buNone/>
            </a:pPr>
            <a:r>
              <a:rPr lang="en-US" b="1" dirty="0"/>
              <a:t>New requirement: recognize Black Bears</a:t>
            </a:r>
          </a:p>
          <a:p>
            <a:pPr marL="0" indent="0">
              <a:buNone/>
            </a:pPr>
            <a:r>
              <a:rPr lang="en-US" b="1" dirty="0"/>
              <a:t>RECALL Traditional trained classifier</a:t>
            </a:r>
            <a:endParaRPr lang="en-US" dirty="0"/>
          </a:p>
          <a:p>
            <a:r>
              <a:rPr lang="en-US" dirty="0"/>
              <a:t>Collect bear images → Label → Retrain → Evaluate → Redeploy</a:t>
            </a:r>
          </a:p>
          <a:p>
            <a:pPr marL="0" indent="0">
              <a:buNone/>
            </a:pPr>
            <a:endParaRPr lang="en-US" b="1" dirty="0"/>
          </a:p>
          <a:p>
            <a:pPr marL="0" indent="0">
              <a:buNone/>
            </a:pPr>
            <a:r>
              <a:rPr lang="en-US" b="1" dirty="0"/>
              <a:t>CLIP zero-shot</a:t>
            </a:r>
            <a:endParaRPr lang="en-US" dirty="0"/>
          </a:p>
          <a:p>
            <a:r>
              <a:rPr lang="en-US" dirty="0"/>
              <a:t>Simply add: "a photo of a black bear"</a:t>
            </a:r>
          </a:p>
          <a:p>
            <a:pPr marL="0" indent="0">
              <a:buNone/>
            </a:pPr>
            <a:endParaRPr lang="en-US" dirty="0"/>
          </a:p>
        </p:txBody>
      </p:sp>
      <p:sp>
        <p:nvSpPr>
          <p:cNvPr id="4" name="Arrow: Right 3">
            <a:extLst>
              <a:ext uri="{FF2B5EF4-FFF2-40B4-BE49-F238E27FC236}">
                <a16:creationId xmlns:a16="http://schemas.microsoft.com/office/drawing/2014/main" id="{3D0E55D9-6F7E-B926-0A02-C60A1C0A2388}"/>
              </a:ext>
            </a:extLst>
          </p:cNvPr>
          <p:cNvSpPr/>
          <p:nvPr/>
        </p:nvSpPr>
        <p:spPr>
          <a:xfrm>
            <a:off x="5259294" y="3334870"/>
            <a:ext cx="5145741" cy="121322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Huh????</a:t>
            </a:r>
          </a:p>
        </p:txBody>
      </p:sp>
    </p:spTree>
    <p:extLst>
      <p:ext uri="{BB962C8B-B14F-4D97-AF65-F5344CB8AC3E}">
        <p14:creationId xmlns:p14="http://schemas.microsoft.com/office/powerpoint/2010/main" val="7207539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0B948-090C-1F7A-C992-885451964B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69724F-794C-8FAE-1A1D-4EF4AB7CB54C}"/>
              </a:ext>
            </a:extLst>
          </p:cNvPr>
          <p:cNvSpPr>
            <a:spLocks noGrp="1"/>
          </p:cNvSpPr>
          <p:nvPr>
            <p:ph type="title"/>
          </p:nvPr>
        </p:nvSpPr>
        <p:spPr>
          <a:xfrm>
            <a:off x="546906" y="-59874"/>
            <a:ext cx="11098188" cy="383689"/>
          </a:xfrm>
        </p:spPr>
        <p:txBody>
          <a:bodyPr>
            <a:normAutofit fontScale="90000"/>
          </a:bodyPr>
          <a:lstStyle/>
          <a:p>
            <a:r>
              <a:rPr lang="en-US" sz="2000" dirty="0"/>
              <a:t>CLIP based Zero-Shot Image Classification:  </a:t>
            </a:r>
            <a:r>
              <a:rPr lang="en-US" dirty="0"/>
              <a:t>Adding a New Class Example</a:t>
            </a:r>
          </a:p>
        </p:txBody>
      </p:sp>
      <p:sp>
        <p:nvSpPr>
          <p:cNvPr id="3" name="Content Placeholder 2">
            <a:extLst>
              <a:ext uri="{FF2B5EF4-FFF2-40B4-BE49-F238E27FC236}">
                <a16:creationId xmlns:a16="http://schemas.microsoft.com/office/drawing/2014/main" id="{50163E55-3902-0FA3-0FB0-0B4027A6470C}"/>
              </a:ext>
            </a:extLst>
          </p:cNvPr>
          <p:cNvSpPr>
            <a:spLocks noGrp="1"/>
          </p:cNvSpPr>
          <p:nvPr>
            <p:ph idx="1"/>
          </p:nvPr>
        </p:nvSpPr>
        <p:spPr>
          <a:xfrm>
            <a:off x="161365" y="609600"/>
            <a:ext cx="5387729" cy="6357877"/>
          </a:xfrm>
        </p:spPr>
        <p:txBody>
          <a:bodyPr>
            <a:normAutofit fontScale="77500" lnSpcReduction="20000"/>
          </a:bodyPr>
          <a:lstStyle/>
          <a:p>
            <a:pPr marL="0" indent="0">
              <a:buNone/>
            </a:pPr>
            <a:r>
              <a:rPr lang="en-US" b="1" dirty="0"/>
              <a:t>Defined by your application at runtime:</a:t>
            </a:r>
            <a:endParaRPr lang="en-US" dirty="0"/>
          </a:p>
          <a:p>
            <a:r>
              <a:rPr lang="en-US" sz="1900" dirty="0"/>
              <a:t>Your program chooses the text strings it wants CLIP to compare against:</a:t>
            </a:r>
          </a:p>
          <a:p>
            <a:pPr marL="457200" lvl="2" indent="0">
              <a:buNone/>
            </a:pPr>
            <a:r>
              <a:rPr lang="en-US" dirty="0" err="1"/>
              <a:t>candidate_classes</a:t>
            </a:r>
            <a:r>
              <a:rPr lang="en-US" dirty="0"/>
              <a:t> = [</a:t>
            </a:r>
          </a:p>
          <a:p>
            <a:pPr marL="457200" lvl="2" indent="0">
              <a:buNone/>
            </a:pPr>
            <a:r>
              <a:rPr lang="en-US" dirty="0"/>
              <a:t>   "a photo of a bobcat",</a:t>
            </a:r>
          </a:p>
          <a:p>
            <a:pPr marL="457200" lvl="2" indent="0">
              <a:buNone/>
            </a:pPr>
            <a:r>
              <a:rPr lang="en-US" dirty="0"/>
              <a:t>   "a photo of a mountain lion",</a:t>
            </a:r>
          </a:p>
          <a:p>
            <a:pPr marL="457200" lvl="2" indent="0">
              <a:buNone/>
            </a:pPr>
            <a:r>
              <a:rPr lang="en-US" dirty="0"/>
              <a:t>   "a photo of a coyote",</a:t>
            </a:r>
          </a:p>
          <a:p>
            <a:pPr marL="457200" lvl="2" indent="0">
              <a:buNone/>
            </a:pPr>
            <a:r>
              <a:rPr lang="en-US" dirty="0"/>
              <a:t>   "a photo of a gray fox"</a:t>
            </a:r>
          </a:p>
          <a:p>
            <a:pPr marL="457200" lvl="2" indent="0">
              <a:buNone/>
            </a:pPr>
            <a:r>
              <a:rPr lang="en-US" dirty="0"/>
              <a:t>]</a:t>
            </a:r>
          </a:p>
          <a:p>
            <a:pPr marL="0" indent="0">
              <a:buNone/>
            </a:pPr>
            <a:r>
              <a:rPr lang="en-US" dirty="0">
                <a:solidFill>
                  <a:srgbClr val="0070C0"/>
                </a:solidFill>
              </a:rPr>
              <a:t>Your program passes those four strings through the </a:t>
            </a:r>
            <a:r>
              <a:rPr lang="en-US" b="1" dirty="0">
                <a:solidFill>
                  <a:srgbClr val="0070C0"/>
                </a:solidFill>
              </a:rPr>
              <a:t>already-trained CLIP text encoder</a:t>
            </a:r>
            <a:r>
              <a:rPr lang="en-US" dirty="0">
                <a:solidFill>
                  <a:srgbClr val="0070C0"/>
                </a:solidFill>
              </a:rPr>
              <a:t>.</a:t>
            </a:r>
          </a:p>
          <a:p>
            <a:pPr marL="0" indent="0">
              <a:buNone/>
            </a:pPr>
            <a:r>
              <a:rPr lang="en-US" dirty="0"/>
              <a:t>Now somebody says: we also need to recognize black bears.</a:t>
            </a:r>
          </a:p>
          <a:p>
            <a:pPr marL="0" indent="0">
              <a:buNone/>
            </a:pPr>
            <a:r>
              <a:rPr lang="en-US" dirty="0"/>
              <a:t>You change </a:t>
            </a:r>
            <a:r>
              <a:rPr lang="en-US" b="1" dirty="0"/>
              <a:t>your application's candidate list</a:t>
            </a:r>
            <a:r>
              <a:rPr lang="en-US" dirty="0"/>
              <a:t>, not CLIP:</a:t>
            </a:r>
          </a:p>
          <a:p>
            <a:pPr marL="228600" lvl="1" indent="0">
              <a:buNone/>
            </a:pPr>
            <a:r>
              <a:rPr lang="en-US" sz="1500" dirty="0" err="1"/>
              <a:t>candidate_classes</a:t>
            </a:r>
            <a:r>
              <a:rPr lang="en-US" sz="1500" dirty="0"/>
              <a:t> = [</a:t>
            </a:r>
          </a:p>
          <a:p>
            <a:pPr marL="228600" lvl="1" indent="0">
              <a:buNone/>
            </a:pPr>
            <a:r>
              <a:rPr lang="en-US" sz="1500" dirty="0"/>
              <a:t>   "a photo of a bobcat",</a:t>
            </a:r>
          </a:p>
          <a:p>
            <a:pPr marL="228600" lvl="1" indent="0">
              <a:buNone/>
            </a:pPr>
            <a:r>
              <a:rPr lang="en-US" sz="1500" dirty="0"/>
              <a:t>   "a photo of a mountain lion",</a:t>
            </a:r>
          </a:p>
          <a:p>
            <a:pPr marL="228600" lvl="1" indent="0">
              <a:buNone/>
            </a:pPr>
            <a:r>
              <a:rPr lang="en-US" sz="1500" dirty="0"/>
              <a:t>   "a photo of a coyote",</a:t>
            </a:r>
          </a:p>
          <a:p>
            <a:pPr marL="228600" lvl="1" indent="0">
              <a:buNone/>
            </a:pPr>
            <a:r>
              <a:rPr lang="en-US" sz="1500" dirty="0"/>
              <a:t>   "a photo of a gray fox",</a:t>
            </a:r>
          </a:p>
          <a:p>
            <a:pPr marL="228600" lvl="1" indent="0">
              <a:buNone/>
            </a:pPr>
            <a:r>
              <a:rPr lang="en-US" sz="1500" dirty="0"/>
              <a:t>   "a photo of a black bear"</a:t>
            </a:r>
          </a:p>
          <a:p>
            <a:pPr marL="228600" lvl="1" indent="0">
              <a:buNone/>
            </a:pPr>
            <a:r>
              <a:rPr lang="en-US" sz="1500" dirty="0"/>
              <a:t>]</a:t>
            </a:r>
          </a:p>
        </p:txBody>
      </p:sp>
      <p:sp>
        <p:nvSpPr>
          <p:cNvPr id="5" name="Content Placeholder 2">
            <a:extLst>
              <a:ext uri="{FF2B5EF4-FFF2-40B4-BE49-F238E27FC236}">
                <a16:creationId xmlns:a16="http://schemas.microsoft.com/office/drawing/2014/main" id="{280A8BFC-220C-D772-9E3D-450251476E62}"/>
              </a:ext>
            </a:extLst>
          </p:cNvPr>
          <p:cNvSpPr txBox="1">
            <a:spLocks/>
          </p:cNvSpPr>
          <p:nvPr/>
        </p:nvSpPr>
        <p:spPr>
          <a:xfrm>
            <a:off x="5671670" y="857310"/>
            <a:ext cx="6675718" cy="5632539"/>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CLIP already knows how to turn the words "a photo of a black bear" into an embedding because its text encoder was pretrained to represent language and align it with visual concepts.</a:t>
            </a:r>
          </a:p>
          <a:p>
            <a:pPr marL="0" indent="0">
              <a:buNone/>
            </a:pPr>
            <a:r>
              <a:rPr lang="en-US" sz="1800" dirty="0"/>
              <a:t>Then your application does:</a:t>
            </a:r>
            <a:endParaRPr lang="en-US" dirty="0"/>
          </a:p>
        </p:txBody>
      </p:sp>
      <p:sp>
        <p:nvSpPr>
          <p:cNvPr id="11" name="TextBox 10">
            <a:extLst>
              <a:ext uri="{FF2B5EF4-FFF2-40B4-BE49-F238E27FC236}">
                <a16:creationId xmlns:a16="http://schemas.microsoft.com/office/drawing/2014/main" id="{BDC1004B-70B1-6611-264B-787933E7ED9C}"/>
              </a:ext>
            </a:extLst>
          </p:cNvPr>
          <p:cNvSpPr txBox="1"/>
          <p:nvPr/>
        </p:nvSpPr>
        <p:spPr>
          <a:xfrm>
            <a:off x="2731247" y="4673165"/>
            <a:ext cx="3364753" cy="2031325"/>
          </a:xfrm>
          <a:prstGeom prst="rect">
            <a:avLst/>
          </a:prstGeom>
          <a:solidFill>
            <a:schemeClr val="bg2">
              <a:lumMod val="90000"/>
            </a:schemeClr>
          </a:solidFill>
        </p:spPr>
        <p:txBody>
          <a:bodyPr wrap="square">
            <a:spAutoFit/>
          </a:bodyPr>
          <a:lstStyle/>
          <a:p>
            <a:r>
              <a:rPr lang="en-US" dirty="0"/>
              <a:t>You create the classification task at inference time by supplying the candidate text descriptions…</a:t>
            </a:r>
            <a:r>
              <a:rPr lang="en-US" dirty="0">
                <a:sym typeface="Wingdings" panose="05000000000000000000" pitchFamily="2" charset="2"/>
              </a:rPr>
              <a:t></a:t>
            </a:r>
            <a:r>
              <a:rPr lang="en-US" b="1" dirty="0">
                <a:solidFill>
                  <a:srgbClr val="C00000"/>
                </a:solidFill>
                <a:sym typeface="Wingdings" panose="05000000000000000000" pitchFamily="2" charset="2"/>
              </a:rPr>
              <a:t> </a:t>
            </a:r>
            <a:r>
              <a:rPr lang="en-US" b="1" dirty="0">
                <a:solidFill>
                  <a:srgbClr val="0070C0"/>
                </a:solidFill>
                <a:sym typeface="Wingdings" panose="05000000000000000000" pitchFamily="2" charset="2"/>
              </a:rPr>
              <a:t>“</a:t>
            </a:r>
            <a:r>
              <a:rPr lang="en-US" b="1" dirty="0">
                <a:solidFill>
                  <a:srgbClr val="0070C0"/>
                </a:solidFill>
              </a:rPr>
              <a:t>For this particular problem, compare the image against these five textual concepts.””</a:t>
            </a:r>
          </a:p>
        </p:txBody>
      </p:sp>
      <p:sp>
        <p:nvSpPr>
          <p:cNvPr id="9" name="TextBox 8">
            <a:extLst>
              <a:ext uri="{FF2B5EF4-FFF2-40B4-BE49-F238E27FC236}">
                <a16:creationId xmlns:a16="http://schemas.microsoft.com/office/drawing/2014/main" id="{0954F2E9-D39D-8C2C-BDBB-1A782FE42443}"/>
              </a:ext>
            </a:extLst>
          </p:cNvPr>
          <p:cNvSpPr txBox="1"/>
          <p:nvPr/>
        </p:nvSpPr>
        <p:spPr>
          <a:xfrm>
            <a:off x="6096000" y="2843563"/>
            <a:ext cx="6096000" cy="3908762"/>
          </a:xfrm>
          <a:prstGeom prst="rect">
            <a:avLst/>
          </a:prstGeom>
          <a:solidFill>
            <a:schemeClr val="bg1">
              <a:lumMod val="85000"/>
            </a:schemeClr>
          </a:solidFill>
        </p:spPr>
        <p:txBody>
          <a:bodyPr wrap="square">
            <a:spAutoFit/>
          </a:bodyPr>
          <a:lstStyle/>
          <a:p>
            <a:r>
              <a:rPr lang="en-US" sz="1600" dirty="0"/>
              <a:t>                   PRETRAINED CLIP</a:t>
            </a:r>
          </a:p>
          <a:p>
            <a:r>
              <a:rPr lang="en-US" sz="1600" dirty="0"/>
              <a:t>                    (weights do not change)</a:t>
            </a:r>
          </a:p>
          <a:p>
            <a:endParaRPr lang="en-US" sz="1600" dirty="0"/>
          </a:p>
          <a:p>
            <a:r>
              <a:rPr lang="en-US" sz="1600" dirty="0"/>
              <a:t>Bear Image ──→ Image Encoder ──→ Image Embedding</a:t>
            </a:r>
          </a:p>
          <a:p>
            <a:r>
              <a:rPr lang="en-US" sz="1600" dirty="0"/>
              <a:t>                                      │</a:t>
            </a:r>
          </a:p>
          <a:p>
            <a:r>
              <a:rPr lang="en-US" sz="1600" dirty="0"/>
              <a:t>                                      │ similarity</a:t>
            </a:r>
          </a:p>
          <a:p>
            <a:r>
              <a:rPr lang="en-US" sz="1600" dirty="0"/>
              <a:t>                                       ↓</a:t>
            </a:r>
          </a:p>
          <a:p>
            <a:r>
              <a:rPr lang="en-US" sz="1600" dirty="0"/>
              <a:t>"bobcat" ─────────→ Text Encoder → Text Embedding</a:t>
            </a:r>
          </a:p>
          <a:p>
            <a:r>
              <a:rPr lang="en-US" sz="1600" dirty="0"/>
              <a:t>"coyote" ─────────→ Text Encoder → Text Embedding</a:t>
            </a:r>
          </a:p>
          <a:p>
            <a:r>
              <a:rPr lang="en-US" sz="1600" dirty="0"/>
              <a:t>"gray fox" ───────→ Text Encoder → Text Embedding</a:t>
            </a:r>
          </a:p>
          <a:p>
            <a:r>
              <a:rPr lang="en-US" sz="1600" dirty="0"/>
              <a:t>"black bear" ─────→ Text Encoder → Text Embedding</a:t>
            </a:r>
          </a:p>
          <a:p>
            <a:r>
              <a:rPr lang="en-US" sz="1600" dirty="0"/>
              <a:t>                                      │</a:t>
            </a:r>
          </a:p>
          <a:p>
            <a:r>
              <a:rPr lang="en-US" sz="1600" dirty="0"/>
              <a:t>                              highest similarity</a:t>
            </a:r>
          </a:p>
          <a:p>
            <a:r>
              <a:rPr lang="en-US" sz="1600" dirty="0"/>
              <a:t>                                      ↓</a:t>
            </a:r>
          </a:p>
          <a:p>
            <a:r>
              <a:rPr lang="en-US" sz="1600" dirty="0"/>
              <a:t>                                BLACK BEAR</a:t>
            </a:r>
          </a:p>
        </p:txBody>
      </p:sp>
    </p:spTree>
    <p:extLst>
      <p:ext uri="{BB962C8B-B14F-4D97-AF65-F5344CB8AC3E}">
        <p14:creationId xmlns:p14="http://schemas.microsoft.com/office/powerpoint/2010/main" val="14333708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9C487-D693-94DF-BC5D-E59CDDFCC0AF}"/>
              </a:ext>
            </a:extLst>
          </p:cNvPr>
          <p:cNvSpPr>
            <a:spLocks noGrp="1"/>
          </p:cNvSpPr>
          <p:nvPr>
            <p:ph type="title"/>
          </p:nvPr>
        </p:nvSpPr>
        <p:spPr/>
        <p:txBody>
          <a:bodyPr>
            <a:normAutofit fontScale="90000"/>
          </a:bodyPr>
          <a:lstStyle/>
          <a:p>
            <a:r>
              <a:rPr lang="en-US" dirty="0"/>
              <a:t>Zero-shot ≠ guaranteed accuracy.  </a:t>
            </a:r>
            <a:r>
              <a:rPr lang="en-US" dirty="0">
                <a:sym typeface="Wingdings" panose="05000000000000000000" pitchFamily="2" charset="2"/>
              </a:rPr>
              <a:t> reminder we sometimes need to Retrain/Fine-Tune</a:t>
            </a:r>
            <a:endParaRPr lang="en-US" dirty="0"/>
          </a:p>
        </p:txBody>
      </p:sp>
    </p:spTree>
    <p:extLst>
      <p:ext uri="{BB962C8B-B14F-4D97-AF65-F5344CB8AC3E}">
        <p14:creationId xmlns:p14="http://schemas.microsoft.com/office/powerpoint/2010/main" val="14830981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EA2B6-EA20-1DC6-AB27-0200EE82FEE5}"/>
              </a:ext>
            </a:extLst>
          </p:cNvPr>
          <p:cNvSpPr>
            <a:spLocks noGrp="1"/>
          </p:cNvSpPr>
          <p:nvPr>
            <p:ph type="title"/>
          </p:nvPr>
        </p:nvSpPr>
        <p:spPr/>
        <p:txBody>
          <a:bodyPr/>
          <a:lstStyle/>
          <a:p>
            <a:r>
              <a:rPr lang="en-US" dirty="0"/>
              <a:t>Open-Vocabulary Object Detection Models *</a:t>
            </a:r>
          </a:p>
        </p:txBody>
      </p:sp>
      <p:sp>
        <p:nvSpPr>
          <p:cNvPr id="3" name="Text Placeholder 2">
            <a:extLst>
              <a:ext uri="{FF2B5EF4-FFF2-40B4-BE49-F238E27FC236}">
                <a16:creationId xmlns:a16="http://schemas.microsoft.com/office/drawing/2014/main" id="{D51FFA88-E831-DFA9-6EBB-428DDB1E025E}"/>
              </a:ext>
            </a:extLst>
          </p:cNvPr>
          <p:cNvSpPr>
            <a:spLocks noGrp="1"/>
          </p:cNvSpPr>
          <p:nvPr>
            <p:ph type="body" idx="1"/>
          </p:nvPr>
        </p:nvSpPr>
        <p:spPr>
          <a:xfrm>
            <a:off x="603380" y="4589463"/>
            <a:ext cx="10267062" cy="1384617"/>
          </a:xfrm>
        </p:spPr>
        <p:txBody>
          <a:bodyPr>
            <a:normAutofit/>
          </a:bodyPr>
          <a:lstStyle/>
          <a:p>
            <a:r>
              <a:rPr lang="en-US" dirty="0"/>
              <a:t>Detect and localize objects using categories specified at inference time</a:t>
            </a:r>
          </a:p>
          <a:p>
            <a:r>
              <a:rPr lang="en-US" dirty="0"/>
              <a:t>* These are specialized Foundation models; not all vision foundation models perform open-vocabulary object detection.</a:t>
            </a:r>
          </a:p>
        </p:txBody>
      </p:sp>
    </p:spTree>
    <p:extLst>
      <p:ext uri="{BB962C8B-B14F-4D97-AF65-F5344CB8AC3E}">
        <p14:creationId xmlns:p14="http://schemas.microsoft.com/office/powerpoint/2010/main" val="42675071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E8136-C14F-6095-DEA9-B604A13AA2C5}"/>
              </a:ext>
            </a:extLst>
          </p:cNvPr>
          <p:cNvSpPr>
            <a:spLocks noGrp="1"/>
          </p:cNvSpPr>
          <p:nvPr>
            <p:ph type="title"/>
          </p:nvPr>
        </p:nvSpPr>
        <p:spPr>
          <a:xfrm>
            <a:off x="391518" y="75008"/>
            <a:ext cx="11859948" cy="1132258"/>
          </a:xfrm>
        </p:spPr>
        <p:txBody>
          <a:bodyPr>
            <a:normAutofit/>
          </a:bodyPr>
          <a:lstStyle/>
          <a:p>
            <a:r>
              <a:rPr lang="en-US" sz="3200" dirty="0"/>
              <a:t>Open-Vocabulary Object Detection Models-&gt; Motivation</a:t>
            </a:r>
          </a:p>
        </p:txBody>
      </p:sp>
      <p:sp>
        <p:nvSpPr>
          <p:cNvPr id="3" name="Content Placeholder 2">
            <a:extLst>
              <a:ext uri="{FF2B5EF4-FFF2-40B4-BE49-F238E27FC236}">
                <a16:creationId xmlns:a16="http://schemas.microsoft.com/office/drawing/2014/main" id="{B37888D5-55F1-BBE0-4706-F26BA693FFA3}"/>
              </a:ext>
            </a:extLst>
          </p:cNvPr>
          <p:cNvSpPr>
            <a:spLocks noGrp="1"/>
          </p:cNvSpPr>
          <p:nvPr>
            <p:ph idx="1"/>
          </p:nvPr>
        </p:nvSpPr>
        <p:spPr>
          <a:xfrm>
            <a:off x="391518" y="986402"/>
            <a:ext cx="5310035" cy="4593828"/>
          </a:xfrm>
        </p:spPr>
        <p:txBody>
          <a:bodyPr>
            <a:normAutofit fontScale="70000" lnSpcReduction="20000"/>
          </a:bodyPr>
          <a:lstStyle/>
          <a:p>
            <a:pPr marL="0" indent="0">
              <a:buNone/>
            </a:pPr>
            <a:r>
              <a:rPr lang="en-US" b="1" dirty="0"/>
              <a:t>Motivation</a:t>
            </a:r>
          </a:p>
          <a:p>
            <a:pPr marL="0" indent="0">
              <a:buNone/>
            </a:pPr>
            <a:r>
              <a:rPr lang="en-US" dirty="0"/>
              <a:t>So far: </a:t>
            </a:r>
            <a:r>
              <a:rPr lang="en-US" b="1" dirty="0"/>
              <a:t>Zero-shot classification asks:  “What is the main object in this image?”</a:t>
            </a:r>
            <a:endParaRPr lang="en-US" dirty="0"/>
          </a:p>
          <a:p>
            <a:pPr marL="0" indent="0">
              <a:buNone/>
            </a:pPr>
            <a:endParaRPr lang="en-US" dirty="0"/>
          </a:p>
          <a:p>
            <a:pPr marL="0" indent="0">
              <a:buNone/>
            </a:pPr>
            <a:r>
              <a:rPr lang="en-US" dirty="0"/>
              <a:t>But many computer vision applications need:</a:t>
            </a:r>
          </a:p>
          <a:p>
            <a:r>
              <a:rPr lang="en-US" b="1" dirty="0"/>
              <a:t>“What objects are present, and WHERE are they?”</a:t>
            </a:r>
            <a:endParaRPr lang="en-US" dirty="0"/>
          </a:p>
          <a:p>
            <a:pPr marL="0" indent="0">
              <a:buNone/>
            </a:pPr>
            <a:endParaRPr lang="en-US" b="1" dirty="0"/>
          </a:p>
          <a:p>
            <a:pPr marL="0" indent="0">
              <a:buNone/>
            </a:pPr>
            <a:r>
              <a:rPr lang="en-US" b="1" dirty="0"/>
              <a:t>Traditional Object Detection</a:t>
            </a:r>
            <a:endParaRPr lang="en-US" dirty="0"/>
          </a:p>
          <a:p>
            <a:pPr marL="457200" lvl="2" indent="0">
              <a:buNone/>
            </a:pPr>
            <a:r>
              <a:rPr lang="en-US" b="1" dirty="0"/>
              <a:t>Training Images + Bounding-Box Labels</a:t>
            </a:r>
            <a:br>
              <a:rPr lang="en-US" dirty="0"/>
            </a:br>
            <a:r>
              <a:rPr lang="en-US" dirty="0"/>
              <a:t>↓</a:t>
            </a:r>
            <a:br>
              <a:rPr lang="en-US" dirty="0"/>
            </a:br>
            <a:r>
              <a:rPr lang="en-US" b="1" dirty="0"/>
              <a:t>Train / Fine-Tune Detector</a:t>
            </a:r>
            <a:br>
              <a:rPr lang="en-US" dirty="0"/>
            </a:br>
            <a:r>
              <a:rPr lang="en-US" dirty="0"/>
              <a:t>↓</a:t>
            </a:r>
            <a:br>
              <a:rPr lang="en-US" dirty="0"/>
            </a:br>
            <a:r>
              <a:rPr lang="en-US" dirty="0"/>
              <a:t>Fixed set of classes:</a:t>
            </a:r>
          </a:p>
          <a:p>
            <a:pPr marL="457200" lvl="2" indent="0">
              <a:buNone/>
            </a:pPr>
            <a:r>
              <a:rPr lang="en-US" dirty="0"/>
              <a:t>person | car | dog | bicycle</a:t>
            </a:r>
          </a:p>
          <a:p>
            <a:r>
              <a:rPr lang="en-US" dirty="0"/>
              <a:t>The detector's recognition vocabulary is largely established during training.</a:t>
            </a:r>
          </a:p>
          <a:p>
            <a:pPr marL="0" indent="0">
              <a:buNone/>
            </a:pPr>
            <a:endParaRPr lang="en-US" dirty="0"/>
          </a:p>
        </p:txBody>
      </p:sp>
      <p:sp>
        <p:nvSpPr>
          <p:cNvPr id="5" name="TextBox 4">
            <a:extLst>
              <a:ext uri="{FF2B5EF4-FFF2-40B4-BE49-F238E27FC236}">
                <a16:creationId xmlns:a16="http://schemas.microsoft.com/office/drawing/2014/main" id="{9F9C26B0-3EC0-FDDB-42FD-2906D30D55AA}"/>
              </a:ext>
            </a:extLst>
          </p:cNvPr>
          <p:cNvSpPr txBox="1"/>
          <p:nvPr/>
        </p:nvSpPr>
        <p:spPr>
          <a:xfrm>
            <a:off x="5470869" y="641137"/>
            <a:ext cx="6721131" cy="4247317"/>
          </a:xfrm>
          <a:prstGeom prst="rect">
            <a:avLst/>
          </a:prstGeom>
          <a:solidFill>
            <a:schemeClr val="bg2">
              <a:lumMod val="90000"/>
            </a:schemeClr>
          </a:solidFill>
        </p:spPr>
        <p:txBody>
          <a:bodyPr wrap="square">
            <a:spAutoFit/>
          </a:bodyPr>
          <a:lstStyle/>
          <a:p>
            <a:pPr>
              <a:buNone/>
            </a:pPr>
            <a:r>
              <a:rPr lang="en-US" b="1" dirty="0"/>
              <a:t>Open-Vocabulary Detection</a:t>
            </a:r>
          </a:p>
          <a:p>
            <a:pPr>
              <a:buNone/>
            </a:pPr>
            <a:r>
              <a:rPr lang="en-US" dirty="0"/>
              <a:t>A vision foundation model can allow us to specify the objects of interest using </a:t>
            </a:r>
            <a:r>
              <a:rPr lang="en-US" b="1" dirty="0"/>
              <a:t>natural language at inference time</a:t>
            </a:r>
            <a:r>
              <a:rPr lang="en-US" dirty="0"/>
              <a:t>:</a:t>
            </a:r>
          </a:p>
          <a:p>
            <a:pPr>
              <a:buNone/>
            </a:pPr>
            <a:r>
              <a:rPr lang="en-US" b="1" dirty="0"/>
              <a:t>Image + Text Queries</a:t>
            </a:r>
            <a:endParaRPr lang="en-US" dirty="0"/>
          </a:p>
          <a:p>
            <a:pPr lvl="2"/>
            <a:r>
              <a:rPr lang="en-US" dirty="0">
                <a:latin typeface="Courier New" panose="02070309020205020404" pitchFamily="49" charset="0"/>
              </a:rPr>
              <a:t>"person"</a:t>
            </a:r>
            <a:br>
              <a:rPr lang="en-US" dirty="0"/>
            </a:br>
            <a:r>
              <a:rPr lang="en-US" dirty="0">
                <a:latin typeface="Courier New" panose="02070309020205020404" pitchFamily="49" charset="0"/>
              </a:rPr>
              <a:t>"dog"</a:t>
            </a:r>
            <a:br>
              <a:rPr lang="en-US" dirty="0"/>
            </a:br>
            <a:r>
              <a:rPr lang="en-US" dirty="0">
                <a:latin typeface="Courier New" panose="02070309020205020404" pitchFamily="49" charset="0"/>
              </a:rPr>
              <a:t>"red backpack"</a:t>
            </a:r>
            <a:br>
              <a:rPr lang="en-US" dirty="0"/>
            </a:br>
            <a:r>
              <a:rPr lang="en-US" dirty="0">
                <a:latin typeface="Courier New" panose="02070309020205020404" pitchFamily="49" charset="0"/>
              </a:rPr>
              <a:t>"fire hydrant"</a:t>
            </a:r>
            <a:endParaRPr lang="en-US" dirty="0"/>
          </a:p>
          <a:p>
            <a:pPr lvl="2"/>
            <a:r>
              <a:rPr lang="en-US" dirty="0"/>
              <a:t>       ↓</a:t>
            </a:r>
          </a:p>
          <a:p>
            <a:pPr lvl="2"/>
            <a:r>
              <a:rPr lang="en-US" b="1" dirty="0"/>
              <a:t>Open-Vocabulary Detector</a:t>
            </a:r>
            <a:endParaRPr lang="en-US" dirty="0"/>
          </a:p>
          <a:p>
            <a:pPr lvl="2"/>
            <a:r>
              <a:rPr lang="en-US" dirty="0"/>
              <a:t>      ↓</a:t>
            </a:r>
          </a:p>
          <a:p>
            <a:pPr lvl="2"/>
            <a:r>
              <a:rPr lang="en-US" b="1" dirty="0"/>
              <a:t>Bounding Boxes + Labels + Scores</a:t>
            </a:r>
            <a:endParaRPr lang="en-US" dirty="0"/>
          </a:p>
          <a:p>
            <a:pPr lvl="2"/>
            <a:r>
              <a:rPr lang="en-US" dirty="0"/>
              <a:t>For example, given a street image: </a:t>
            </a:r>
          </a:p>
          <a:p>
            <a:pPr lvl="2"/>
            <a:br>
              <a:rPr lang="en-US" dirty="0"/>
            </a:br>
            <a:r>
              <a:rPr lang="en-US" dirty="0"/>
              <a:t>Prompt: "person, bicycle, dog, car" </a:t>
            </a:r>
          </a:p>
        </p:txBody>
      </p:sp>
      <p:pic>
        <p:nvPicPr>
          <p:cNvPr id="6" name="Picture 5" descr="Object Detection and Tracking Based on Artificial Vision for a Single Board Computer (SBC) | Springer Nature Link">
            <a:extLst>
              <a:ext uri="{FF2B5EF4-FFF2-40B4-BE49-F238E27FC236}">
                <a16:creationId xmlns:a16="http://schemas.microsoft.com/office/drawing/2014/main" id="{57804182-ED27-CE39-2F4B-9011DA2148B0}"/>
              </a:ext>
            </a:extLst>
          </p:cNvPr>
          <p:cNvPicPr>
            <a:picLocks noChangeAspect="1"/>
          </p:cNvPicPr>
          <p:nvPr/>
        </p:nvPicPr>
        <p:blipFill>
          <a:blip r:embed="rId2"/>
          <a:stretch>
            <a:fillRect/>
          </a:stretch>
        </p:blipFill>
        <p:spPr>
          <a:xfrm>
            <a:off x="6144536" y="4885827"/>
            <a:ext cx="2472718" cy="1660578"/>
          </a:xfrm>
          <a:prstGeom prst="rect">
            <a:avLst/>
          </a:prstGeom>
        </p:spPr>
      </p:pic>
      <p:sp>
        <p:nvSpPr>
          <p:cNvPr id="8" name="TextBox 7">
            <a:extLst>
              <a:ext uri="{FF2B5EF4-FFF2-40B4-BE49-F238E27FC236}">
                <a16:creationId xmlns:a16="http://schemas.microsoft.com/office/drawing/2014/main" id="{A7EFB68D-17A5-4167-A327-26A5F4ADD428}"/>
              </a:ext>
            </a:extLst>
          </p:cNvPr>
          <p:cNvSpPr txBox="1"/>
          <p:nvPr/>
        </p:nvSpPr>
        <p:spPr>
          <a:xfrm>
            <a:off x="552883" y="5284224"/>
            <a:ext cx="5582099" cy="1477328"/>
          </a:xfrm>
          <a:prstGeom prst="rect">
            <a:avLst/>
          </a:prstGeom>
          <a:solidFill>
            <a:schemeClr val="bg2">
              <a:lumMod val="90000"/>
            </a:schemeClr>
          </a:solidFill>
        </p:spPr>
        <p:txBody>
          <a:bodyPr wrap="square" rtlCol="0">
            <a:spAutoFit/>
          </a:bodyPr>
          <a:lstStyle/>
          <a:p>
            <a:r>
              <a:rPr lang="en-US" b="1" dirty="0"/>
              <a:t>Open-vocabulary detection</a:t>
            </a:r>
            <a:endParaRPr lang="en-US" dirty="0"/>
          </a:p>
          <a:p>
            <a:r>
              <a:rPr lang="en-US" dirty="0"/>
              <a:t>Image Regions ↔ Text Concepts</a:t>
            </a:r>
          </a:p>
          <a:p>
            <a:r>
              <a:rPr lang="en-US" dirty="0"/>
              <a:t>asks:</a:t>
            </a:r>
          </a:p>
          <a:p>
            <a:r>
              <a:rPr lang="en-US" b="1" dirty="0"/>
              <a:t>Which regions of this image correspond to the concepts I specified?</a:t>
            </a:r>
            <a:endParaRPr lang="en-US" dirty="0"/>
          </a:p>
        </p:txBody>
      </p:sp>
      <p:sp>
        <p:nvSpPr>
          <p:cNvPr id="10" name="TextBox 9">
            <a:extLst>
              <a:ext uri="{FF2B5EF4-FFF2-40B4-BE49-F238E27FC236}">
                <a16:creationId xmlns:a16="http://schemas.microsoft.com/office/drawing/2014/main" id="{17BCA569-0100-431F-0A2E-26E080F939B3}"/>
              </a:ext>
            </a:extLst>
          </p:cNvPr>
          <p:cNvSpPr txBox="1"/>
          <p:nvPr/>
        </p:nvSpPr>
        <p:spPr>
          <a:xfrm>
            <a:off x="8720919" y="5161410"/>
            <a:ext cx="3555242" cy="1600438"/>
          </a:xfrm>
          <a:prstGeom prst="rect">
            <a:avLst/>
          </a:prstGeom>
          <a:solidFill>
            <a:schemeClr val="accent1">
              <a:lumMod val="20000"/>
              <a:lumOff val="80000"/>
            </a:schemeClr>
          </a:solidFill>
        </p:spPr>
        <p:txBody>
          <a:bodyPr wrap="square">
            <a:spAutoFit/>
          </a:bodyPr>
          <a:lstStyle/>
          <a:p>
            <a:pPr>
              <a:buNone/>
            </a:pPr>
            <a:r>
              <a:rPr lang="en-US" sz="1400" b="1" dirty="0"/>
              <a:t>Example Models</a:t>
            </a:r>
          </a:p>
          <a:p>
            <a:pPr>
              <a:buNone/>
            </a:pPr>
            <a:r>
              <a:rPr lang="en-US" sz="1400" dirty="0"/>
              <a:t>:</a:t>
            </a:r>
          </a:p>
          <a:p>
            <a:pPr>
              <a:buNone/>
            </a:pPr>
            <a:r>
              <a:rPr lang="en-US" sz="1400" b="1" dirty="0"/>
              <a:t>Grounding DINO</a:t>
            </a:r>
            <a:r>
              <a:rPr lang="en-US" sz="1400" dirty="0"/>
              <a:t> — text-conditioned/open-set object detection (Meta)</a:t>
            </a:r>
            <a:br>
              <a:rPr lang="en-US" sz="1400" dirty="0"/>
            </a:br>
            <a:r>
              <a:rPr lang="en-US" sz="1400" b="1" dirty="0"/>
              <a:t>OWL-</a:t>
            </a:r>
            <a:r>
              <a:rPr lang="en-US" sz="1400" b="1" dirty="0" err="1"/>
              <a:t>ViT</a:t>
            </a:r>
            <a:r>
              <a:rPr lang="en-US" sz="1400" b="1" dirty="0"/>
              <a:t> / OWLv2</a:t>
            </a:r>
            <a:r>
              <a:rPr lang="en-US" sz="1400" dirty="0"/>
              <a:t> — open-vocabulary object detection (Google)</a:t>
            </a:r>
          </a:p>
        </p:txBody>
      </p:sp>
    </p:spTree>
    <p:extLst>
      <p:ext uri="{BB962C8B-B14F-4D97-AF65-F5344CB8AC3E}">
        <p14:creationId xmlns:p14="http://schemas.microsoft.com/office/powerpoint/2010/main" val="26573055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B592B-9F1E-3FAC-2733-CDDEA6DC2E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471476-CD95-75A2-B3CD-B0C55BAE1F13}"/>
              </a:ext>
            </a:extLst>
          </p:cNvPr>
          <p:cNvSpPr>
            <a:spLocks noGrp="1"/>
          </p:cNvSpPr>
          <p:nvPr>
            <p:ph type="title"/>
          </p:nvPr>
        </p:nvSpPr>
        <p:spPr>
          <a:xfrm>
            <a:off x="391518" y="75008"/>
            <a:ext cx="11859948" cy="425055"/>
          </a:xfrm>
        </p:spPr>
        <p:txBody>
          <a:bodyPr>
            <a:normAutofit fontScale="90000"/>
          </a:bodyPr>
          <a:lstStyle/>
          <a:p>
            <a:r>
              <a:rPr lang="en-US" sz="2800" dirty="0"/>
              <a:t>Open-Vocabulary Object Detection Models-&gt; CLARIFICATION</a:t>
            </a:r>
          </a:p>
        </p:txBody>
      </p:sp>
      <p:graphicFrame>
        <p:nvGraphicFramePr>
          <p:cNvPr id="4" name="Content Placeholder 3">
            <a:extLst>
              <a:ext uri="{FF2B5EF4-FFF2-40B4-BE49-F238E27FC236}">
                <a16:creationId xmlns:a16="http://schemas.microsoft.com/office/drawing/2014/main" id="{EBC548F3-8B4B-E1DF-8C8F-92952FACA9DB}"/>
              </a:ext>
            </a:extLst>
          </p:cNvPr>
          <p:cNvGraphicFramePr>
            <a:graphicFrameLocks noGrp="1"/>
          </p:cNvGraphicFramePr>
          <p:nvPr>
            <p:ph idx="1"/>
            <p:extLst>
              <p:ext uri="{D42A27DB-BD31-4B8C-83A1-F6EECF244321}">
                <p14:modId xmlns:p14="http://schemas.microsoft.com/office/powerpoint/2010/main" val="4217670392"/>
              </p:ext>
            </p:extLst>
          </p:nvPr>
        </p:nvGraphicFramePr>
        <p:xfrm>
          <a:off x="276441" y="773612"/>
          <a:ext cx="11639118" cy="2551509"/>
        </p:xfrm>
        <a:graphic>
          <a:graphicData uri="http://schemas.openxmlformats.org/drawingml/2006/table">
            <a:tbl>
              <a:tblPr/>
              <a:tblGrid>
                <a:gridCol w="5819559">
                  <a:extLst>
                    <a:ext uri="{9D8B030D-6E8A-4147-A177-3AD203B41FA5}">
                      <a16:colId xmlns:a16="http://schemas.microsoft.com/office/drawing/2014/main" val="3777834738"/>
                    </a:ext>
                  </a:extLst>
                </a:gridCol>
                <a:gridCol w="5819559">
                  <a:extLst>
                    <a:ext uri="{9D8B030D-6E8A-4147-A177-3AD203B41FA5}">
                      <a16:colId xmlns:a16="http://schemas.microsoft.com/office/drawing/2014/main" val="1693686121"/>
                    </a:ext>
                  </a:extLst>
                </a:gridCol>
              </a:tblGrid>
              <a:tr h="221582">
                <a:tc>
                  <a:txBody>
                    <a:bodyPr/>
                    <a:lstStyle/>
                    <a:p>
                      <a:pPr>
                        <a:buNone/>
                      </a:pPr>
                      <a:r>
                        <a:rPr lang="en-US" sz="1800" dirty="0"/>
                        <a:t>Traditional detector such as YOLO</a:t>
                      </a:r>
                    </a:p>
                  </a:txBody>
                  <a:tcPr marL="45577" marR="45577" marT="22788" marB="22788" anchor="ctr">
                    <a:lnL>
                      <a:noFill/>
                    </a:lnL>
                    <a:lnR>
                      <a:noFill/>
                    </a:lnR>
                    <a:lnT>
                      <a:noFill/>
                    </a:lnT>
                    <a:lnB>
                      <a:noFill/>
                    </a:lnB>
                    <a:solidFill>
                      <a:schemeClr val="bg1">
                        <a:lumMod val="85000"/>
                      </a:schemeClr>
                    </a:solidFill>
                  </a:tcPr>
                </a:tc>
                <a:tc>
                  <a:txBody>
                    <a:bodyPr/>
                    <a:lstStyle/>
                    <a:p>
                      <a:pPr>
                        <a:buNone/>
                      </a:pPr>
                      <a:r>
                        <a:rPr lang="en-US" sz="1800" dirty="0"/>
                        <a:t>Open-vocabulary detector</a:t>
                      </a:r>
                    </a:p>
                  </a:txBody>
                  <a:tcPr marL="45577" marR="45577" marT="22788" marB="22788" anchor="ctr">
                    <a:lnL>
                      <a:noFill/>
                    </a:lnL>
                    <a:lnR>
                      <a:noFill/>
                    </a:lnR>
                    <a:lnT>
                      <a:noFill/>
                    </a:lnT>
                    <a:lnB>
                      <a:noFill/>
                    </a:lnB>
                    <a:solidFill>
                      <a:schemeClr val="bg1">
                        <a:lumMod val="85000"/>
                      </a:schemeClr>
                    </a:solidFill>
                  </a:tcPr>
                </a:tc>
                <a:extLst>
                  <a:ext uri="{0D108BD9-81ED-4DB2-BD59-A6C34878D82A}">
                    <a16:rowId xmlns:a16="http://schemas.microsoft.com/office/drawing/2014/main" val="3380219155"/>
                  </a:ext>
                </a:extLst>
              </a:tr>
              <a:tr h="283574">
                <a:tc>
                  <a:txBody>
                    <a:bodyPr/>
                    <a:lstStyle/>
                    <a:p>
                      <a:pPr>
                        <a:buNone/>
                      </a:pPr>
                      <a:r>
                        <a:rPr lang="en-US" sz="1800" dirty="0"/>
                        <a:t>Input: </a:t>
                      </a:r>
                      <a:r>
                        <a:rPr lang="en-US" sz="1800" b="1" dirty="0"/>
                        <a:t>Image</a:t>
                      </a:r>
                      <a:endParaRPr lang="en-US" sz="1800" dirty="0"/>
                    </a:p>
                  </a:txBody>
                  <a:tcPr marL="45577" marR="45577" marT="22788" marB="22788" anchor="ctr">
                    <a:lnL>
                      <a:noFill/>
                    </a:lnL>
                    <a:lnR>
                      <a:noFill/>
                    </a:lnR>
                    <a:lnT>
                      <a:noFill/>
                    </a:lnT>
                    <a:lnB>
                      <a:noFill/>
                    </a:lnB>
                    <a:noFill/>
                  </a:tcPr>
                </a:tc>
                <a:tc>
                  <a:txBody>
                    <a:bodyPr/>
                    <a:lstStyle/>
                    <a:p>
                      <a:pPr>
                        <a:buNone/>
                      </a:pPr>
                      <a:r>
                        <a:rPr lang="en-US" sz="1800" dirty="0"/>
                        <a:t>Inputs: </a:t>
                      </a:r>
                      <a:r>
                        <a:rPr lang="en-US" sz="1800" b="1" dirty="0"/>
                        <a:t>Image + Text</a:t>
                      </a:r>
                      <a:endParaRPr lang="en-US" sz="1800" dirty="0"/>
                    </a:p>
                  </a:txBody>
                  <a:tcPr marL="45577" marR="45577" marT="22788" marB="22788" anchor="ctr">
                    <a:lnL>
                      <a:noFill/>
                    </a:lnL>
                    <a:lnR>
                      <a:noFill/>
                    </a:lnR>
                    <a:lnT>
                      <a:noFill/>
                    </a:lnT>
                    <a:lnB>
                      <a:noFill/>
                    </a:lnB>
                    <a:noFill/>
                  </a:tcPr>
                </a:tc>
                <a:extLst>
                  <a:ext uri="{0D108BD9-81ED-4DB2-BD59-A6C34878D82A}">
                    <a16:rowId xmlns:a16="http://schemas.microsoft.com/office/drawing/2014/main" val="1144609191"/>
                  </a:ext>
                </a:extLst>
              </a:tr>
              <a:tr h="338441">
                <a:tc>
                  <a:txBody>
                    <a:bodyPr/>
                    <a:lstStyle/>
                    <a:p>
                      <a:pPr>
                        <a:buNone/>
                      </a:pPr>
                      <a:r>
                        <a:rPr lang="en-US" sz="1800" dirty="0"/>
                        <a:t>Finds/localizes objects</a:t>
                      </a:r>
                    </a:p>
                  </a:txBody>
                  <a:tcPr marL="45577" marR="45577" marT="22788" marB="22788" anchor="ctr">
                    <a:lnL>
                      <a:noFill/>
                    </a:lnL>
                    <a:lnR>
                      <a:noFill/>
                    </a:lnR>
                    <a:lnT>
                      <a:noFill/>
                    </a:lnT>
                    <a:lnB>
                      <a:noFill/>
                    </a:lnB>
                    <a:solidFill>
                      <a:schemeClr val="bg1">
                        <a:lumMod val="95000"/>
                      </a:schemeClr>
                    </a:solidFill>
                  </a:tcPr>
                </a:tc>
                <a:tc>
                  <a:txBody>
                    <a:bodyPr/>
                    <a:lstStyle/>
                    <a:p>
                      <a:pPr>
                        <a:buNone/>
                      </a:pPr>
                      <a:r>
                        <a:rPr lang="en-US" sz="1800" dirty="0"/>
                        <a:t>Finds/localizes objects</a:t>
                      </a:r>
                    </a:p>
                  </a:txBody>
                  <a:tcPr marL="45577" marR="45577" marT="22788" marB="22788" anchor="ctr">
                    <a:lnL>
                      <a:noFill/>
                    </a:lnL>
                    <a:lnR>
                      <a:noFill/>
                    </a:lnR>
                    <a:lnT>
                      <a:noFill/>
                    </a:lnT>
                    <a:lnB>
                      <a:noFill/>
                    </a:lnB>
                    <a:solidFill>
                      <a:schemeClr val="bg1">
                        <a:lumMod val="95000"/>
                      </a:schemeClr>
                    </a:solidFill>
                  </a:tcPr>
                </a:tc>
                <a:extLst>
                  <a:ext uri="{0D108BD9-81ED-4DB2-BD59-A6C34878D82A}">
                    <a16:rowId xmlns:a16="http://schemas.microsoft.com/office/drawing/2014/main" val="2028477633"/>
                  </a:ext>
                </a:extLst>
              </a:tr>
              <a:tr h="339268">
                <a:tc>
                  <a:txBody>
                    <a:bodyPr/>
                    <a:lstStyle/>
                    <a:p>
                      <a:pPr>
                        <a:buNone/>
                      </a:pPr>
                      <a:r>
                        <a:rPr lang="en-US" sz="1800" dirty="0"/>
                        <a:t>Produces bounding boxes</a:t>
                      </a:r>
                    </a:p>
                  </a:txBody>
                  <a:tcPr marL="45577" marR="45577" marT="22788" marB="22788" anchor="ctr">
                    <a:lnL>
                      <a:noFill/>
                    </a:lnL>
                    <a:lnR>
                      <a:noFill/>
                    </a:lnR>
                    <a:lnT>
                      <a:noFill/>
                    </a:lnT>
                    <a:lnB>
                      <a:noFill/>
                    </a:lnB>
                    <a:noFill/>
                  </a:tcPr>
                </a:tc>
                <a:tc>
                  <a:txBody>
                    <a:bodyPr/>
                    <a:lstStyle/>
                    <a:p>
                      <a:pPr>
                        <a:buNone/>
                      </a:pPr>
                      <a:r>
                        <a:rPr lang="en-US" sz="1800"/>
                        <a:t>Produces bounding boxes</a:t>
                      </a:r>
                    </a:p>
                  </a:txBody>
                  <a:tcPr marL="45577" marR="45577" marT="22788" marB="22788" anchor="ctr">
                    <a:lnL>
                      <a:noFill/>
                    </a:lnL>
                    <a:lnR>
                      <a:noFill/>
                    </a:lnR>
                    <a:lnT>
                      <a:noFill/>
                    </a:lnT>
                    <a:lnB>
                      <a:noFill/>
                    </a:lnB>
                    <a:noFill/>
                  </a:tcPr>
                </a:tc>
                <a:extLst>
                  <a:ext uri="{0D108BD9-81ED-4DB2-BD59-A6C34878D82A}">
                    <a16:rowId xmlns:a16="http://schemas.microsoft.com/office/drawing/2014/main" val="3751622127"/>
                  </a:ext>
                </a:extLst>
              </a:tr>
              <a:tr h="283574">
                <a:tc>
                  <a:txBody>
                    <a:bodyPr/>
                    <a:lstStyle/>
                    <a:p>
                      <a:pPr>
                        <a:buNone/>
                      </a:pPr>
                      <a:r>
                        <a:rPr lang="en-US" sz="1800" dirty="0"/>
                        <a:t>Predicts from a learned/fixed class set</a:t>
                      </a:r>
                    </a:p>
                  </a:txBody>
                  <a:tcPr marL="45577" marR="45577" marT="22788" marB="22788" anchor="ctr">
                    <a:lnL>
                      <a:noFill/>
                    </a:lnL>
                    <a:lnR>
                      <a:noFill/>
                    </a:lnR>
                    <a:lnT>
                      <a:noFill/>
                    </a:lnT>
                    <a:lnB>
                      <a:noFill/>
                    </a:lnB>
                    <a:solidFill>
                      <a:schemeClr val="bg1">
                        <a:lumMod val="95000"/>
                      </a:schemeClr>
                    </a:solidFill>
                  </a:tcPr>
                </a:tc>
                <a:tc>
                  <a:txBody>
                    <a:bodyPr/>
                    <a:lstStyle/>
                    <a:p>
                      <a:pPr>
                        <a:buNone/>
                      </a:pPr>
                      <a:r>
                        <a:rPr lang="en-US" sz="1800" dirty="0"/>
                        <a:t>Matches detections to </a:t>
                      </a:r>
                      <a:r>
                        <a:rPr lang="en-US" sz="1800" b="1" dirty="0"/>
                        <a:t>text-specified concepts</a:t>
                      </a:r>
                      <a:endParaRPr lang="en-US" sz="1800" dirty="0"/>
                    </a:p>
                  </a:txBody>
                  <a:tcPr marL="45577" marR="45577" marT="22788" marB="22788" anchor="ctr">
                    <a:lnL>
                      <a:noFill/>
                    </a:lnL>
                    <a:lnR>
                      <a:noFill/>
                    </a:lnR>
                    <a:lnT>
                      <a:noFill/>
                    </a:lnT>
                    <a:lnB>
                      <a:noFill/>
                    </a:lnB>
                    <a:solidFill>
                      <a:schemeClr val="bg1">
                        <a:lumMod val="95000"/>
                      </a:schemeClr>
                    </a:solidFill>
                  </a:tcPr>
                </a:tc>
                <a:extLst>
                  <a:ext uri="{0D108BD9-81ED-4DB2-BD59-A6C34878D82A}">
                    <a16:rowId xmlns:a16="http://schemas.microsoft.com/office/drawing/2014/main" val="2858498981"/>
                  </a:ext>
                </a:extLst>
              </a:tr>
              <a:tr h="496422">
                <a:tc>
                  <a:txBody>
                    <a:bodyPr/>
                    <a:lstStyle/>
                    <a:p>
                      <a:pPr>
                        <a:buNone/>
                      </a:pPr>
                      <a:r>
                        <a:rPr lang="en-US" sz="1800" dirty="0">
                          <a:latin typeface="Courier New" panose="02070309020205020404" pitchFamily="49" charset="0"/>
                        </a:rPr>
                        <a:t>person, car, dog...</a:t>
                      </a:r>
                      <a:r>
                        <a:rPr lang="en-US" sz="1800" dirty="0"/>
                        <a:t> established by training</a:t>
                      </a:r>
                    </a:p>
                  </a:txBody>
                  <a:tcPr marL="45577" marR="45577" marT="22788" marB="22788" anchor="ctr">
                    <a:lnL>
                      <a:noFill/>
                    </a:lnL>
                    <a:lnR>
                      <a:noFill/>
                    </a:lnR>
                    <a:lnT>
                      <a:noFill/>
                    </a:lnT>
                    <a:lnB>
                      <a:noFill/>
                    </a:lnB>
                    <a:solidFill>
                      <a:schemeClr val="bg1">
                        <a:lumMod val="95000"/>
                      </a:schemeClr>
                    </a:solidFill>
                  </a:tcPr>
                </a:tc>
                <a:tc>
                  <a:txBody>
                    <a:bodyPr/>
                    <a:lstStyle/>
                    <a:p>
                      <a:pPr>
                        <a:buNone/>
                      </a:pPr>
                      <a:r>
                        <a:rPr lang="en-US" sz="1800" dirty="0">
                          <a:latin typeface="Courier New" panose="02070309020205020404" pitchFamily="49" charset="0"/>
                        </a:rPr>
                        <a:t>"person"</a:t>
                      </a:r>
                      <a:r>
                        <a:rPr lang="en-US" sz="1800" dirty="0"/>
                        <a:t>, </a:t>
                      </a:r>
                      <a:r>
                        <a:rPr lang="en-US" sz="1800" dirty="0">
                          <a:latin typeface="Courier New" panose="02070309020205020404" pitchFamily="49" charset="0"/>
                        </a:rPr>
                        <a:t>"black bear"</a:t>
                      </a:r>
                      <a:r>
                        <a:rPr lang="en-US" sz="1800" dirty="0"/>
                        <a:t>, </a:t>
                      </a:r>
                      <a:r>
                        <a:rPr lang="en-US" sz="1800" dirty="0">
                          <a:latin typeface="Courier New" panose="02070309020205020404" pitchFamily="49" charset="0"/>
                        </a:rPr>
                        <a:t>"yellow hard hat"</a:t>
                      </a:r>
                      <a:r>
                        <a:rPr lang="en-US" sz="1800" dirty="0"/>
                        <a:t> supplied at inference</a:t>
                      </a:r>
                    </a:p>
                  </a:txBody>
                  <a:tcPr marL="45577" marR="45577" marT="22788" marB="22788" anchor="ctr">
                    <a:lnL>
                      <a:noFill/>
                    </a:lnL>
                    <a:lnR>
                      <a:noFill/>
                    </a:lnR>
                    <a:lnT>
                      <a:noFill/>
                    </a:lnT>
                    <a:lnB>
                      <a:noFill/>
                    </a:lnB>
                    <a:solidFill>
                      <a:schemeClr val="bg1">
                        <a:lumMod val="95000"/>
                      </a:schemeClr>
                    </a:solidFill>
                  </a:tcPr>
                </a:tc>
                <a:extLst>
                  <a:ext uri="{0D108BD9-81ED-4DB2-BD59-A6C34878D82A}">
                    <a16:rowId xmlns:a16="http://schemas.microsoft.com/office/drawing/2014/main" val="469881639"/>
                  </a:ext>
                </a:extLst>
              </a:tr>
              <a:tr h="283574">
                <a:tc>
                  <a:txBody>
                    <a:bodyPr/>
                    <a:lstStyle/>
                    <a:p>
                      <a:pPr>
                        <a:buNone/>
                      </a:pPr>
                      <a:r>
                        <a:rPr lang="en-US" sz="1800"/>
                        <a:t>Primarily vision</a:t>
                      </a:r>
                    </a:p>
                  </a:txBody>
                  <a:tcPr marL="45577" marR="45577" marT="22788" marB="22788" anchor="ctr">
                    <a:lnL>
                      <a:noFill/>
                    </a:lnL>
                    <a:lnR>
                      <a:noFill/>
                    </a:lnR>
                    <a:lnT>
                      <a:noFill/>
                    </a:lnT>
                    <a:lnB>
                      <a:noFill/>
                    </a:lnB>
                    <a:noFill/>
                  </a:tcPr>
                </a:tc>
                <a:tc>
                  <a:txBody>
                    <a:bodyPr/>
                    <a:lstStyle/>
                    <a:p>
                      <a:pPr>
                        <a:buNone/>
                      </a:pPr>
                      <a:r>
                        <a:rPr lang="en-US" sz="1800" b="1" dirty="0"/>
                        <a:t>Multimodal: vision + language</a:t>
                      </a:r>
                      <a:endParaRPr lang="en-US" sz="1800" dirty="0"/>
                    </a:p>
                  </a:txBody>
                  <a:tcPr marL="45577" marR="45577" marT="22788" marB="22788" anchor="ctr">
                    <a:lnL>
                      <a:noFill/>
                    </a:lnL>
                    <a:lnR>
                      <a:noFill/>
                    </a:lnR>
                    <a:lnT>
                      <a:noFill/>
                    </a:lnT>
                    <a:lnB>
                      <a:noFill/>
                    </a:lnB>
                    <a:noFill/>
                  </a:tcPr>
                </a:tc>
                <a:extLst>
                  <a:ext uri="{0D108BD9-81ED-4DB2-BD59-A6C34878D82A}">
                    <a16:rowId xmlns:a16="http://schemas.microsoft.com/office/drawing/2014/main" val="2654735567"/>
                  </a:ext>
                </a:extLst>
              </a:tr>
            </a:tbl>
          </a:graphicData>
        </a:graphic>
      </p:graphicFrame>
      <p:sp>
        <p:nvSpPr>
          <p:cNvPr id="10" name="TextBox 9">
            <a:extLst>
              <a:ext uri="{FF2B5EF4-FFF2-40B4-BE49-F238E27FC236}">
                <a16:creationId xmlns:a16="http://schemas.microsoft.com/office/drawing/2014/main" id="{86304053-EFF7-4680-F8C5-08F44E600C8F}"/>
              </a:ext>
            </a:extLst>
          </p:cNvPr>
          <p:cNvSpPr txBox="1"/>
          <p:nvPr/>
        </p:nvSpPr>
        <p:spPr>
          <a:xfrm>
            <a:off x="0" y="3425724"/>
            <a:ext cx="6402965" cy="2739211"/>
          </a:xfrm>
          <a:prstGeom prst="rect">
            <a:avLst/>
          </a:prstGeom>
          <a:solidFill>
            <a:schemeClr val="accent1">
              <a:lumMod val="20000"/>
              <a:lumOff val="80000"/>
            </a:schemeClr>
          </a:solidFill>
        </p:spPr>
        <p:txBody>
          <a:bodyPr wrap="square">
            <a:spAutoFit/>
          </a:bodyPr>
          <a:lstStyle/>
          <a:p>
            <a:r>
              <a:rPr lang="en-US" sz="1400" b="1" dirty="0"/>
              <a:t>YOLO-style closed-vocabulary detection</a:t>
            </a:r>
            <a:endParaRPr lang="en-US" sz="1400" dirty="0"/>
          </a:p>
          <a:p>
            <a:r>
              <a:rPr lang="en-US" dirty="0"/>
              <a:t>IMAGE → Vision Detector → Boxes + Fixed Class Labels</a:t>
            </a:r>
            <a:endParaRPr lang="en-US" sz="1400" dirty="0"/>
          </a:p>
          <a:p>
            <a:r>
              <a:rPr lang="en-US" sz="1400" dirty="0"/>
              <a:t>versus</a:t>
            </a:r>
          </a:p>
          <a:p>
            <a:r>
              <a:rPr lang="en-US" sz="1400" b="1" dirty="0"/>
              <a:t>Open-vocabulary detection</a:t>
            </a:r>
            <a:br>
              <a:rPr lang="en-US" sz="1400" b="1" dirty="0"/>
            </a:br>
            <a:br>
              <a:rPr lang="en-US" sz="1400" b="1" dirty="0"/>
            </a:br>
            <a:br>
              <a:rPr lang="en-US" sz="1400" b="1" dirty="0"/>
            </a:br>
            <a:br>
              <a:rPr lang="en-US" sz="1400" b="1" dirty="0"/>
            </a:br>
            <a:br>
              <a:rPr lang="en-US" sz="1400" b="1" dirty="0"/>
            </a:br>
            <a:endParaRPr lang="en-US" sz="1400" b="1" dirty="0"/>
          </a:p>
          <a:p>
            <a:endParaRPr lang="en-US" sz="1400" b="1" dirty="0"/>
          </a:p>
          <a:p>
            <a:endParaRPr lang="en-US" sz="1400" b="1" dirty="0"/>
          </a:p>
          <a:p>
            <a:endParaRPr lang="en-US" sz="1400" dirty="0"/>
          </a:p>
        </p:txBody>
      </p:sp>
      <p:sp>
        <p:nvSpPr>
          <p:cNvPr id="9" name="TextBox 8">
            <a:extLst>
              <a:ext uri="{FF2B5EF4-FFF2-40B4-BE49-F238E27FC236}">
                <a16:creationId xmlns:a16="http://schemas.microsoft.com/office/drawing/2014/main" id="{7588C7D6-62AF-EA2D-8B30-1D6BBCEBAB15}"/>
              </a:ext>
            </a:extLst>
          </p:cNvPr>
          <p:cNvSpPr txBox="1"/>
          <p:nvPr/>
        </p:nvSpPr>
        <p:spPr>
          <a:xfrm>
            <a:off x="714589" y="4410609"/>
            <a:ext cx="3679776" cy="1754326"/>
          </a:xfrm>
          <a:prstGeom prst="rect">
            <a:avLst/>
          </a:prstGeom>
          <a:solidFill>
            <a:schemeClr val="bg1">
              <a:lumMod val="95000"/>
            </a:schemeClr>
          </a:solidFill>
        </p:spPr>
        <p:txBody>
          <a:bodyPr wrap="square">
            <a:spAutoFit/>
          </a:bodyPr>
          <a:lstStyle/>
          <a:p>
            <a:r>
              <a:rPr lang="en-US" sz="1200" dirty="0"/>
              <a:t>IMAGE ──────────┐</a:t>
            </a:r>
          </a:p>
          <a:p>
            <a:r>
              <a:rPr lang="en-US" sz="1200" dirty="0"/>
              <a:t>                ↓</a:t>
            </a:r>
          </a:p>
          <a:p>
            <a:r>
              <a:rPr lang="en-US" sz="1200" dirty="0"/>
              <a:t>             Detector → Bounding Boxes + Labels</a:t>
            </a:r>
          </a:p>
          <a:p>
            <a:r>
              <a:rPr lang="en-US" sz="1200" dirty="0"/>
              <a:t>                ↑</a:t>
            </a:r>
          </a:p>
          <a:p>
            <a:r>
              <a:rPr lang="en-US" sz="1200" dirty="0"/>
              <a:t>TEXT QUERY ─────┘</a:t>
            </a:r>
          </a:p>
          <a:p>
            <a:endParaRPr lang="en-US" sz="1200" dirty="0"/>
          </a:p>
          <a:p>
            <a:r>
              <a:rPr lang="en-US" sz="1200" dirty="0"/>
              <a:t>"black bear"</a:t>
            </a:r>
          </a:p>
          <a:p>
            <a:r>
              <a:rPr lang="en-US" sz="1200" dirty="0"/>
              <a:t>"yellow hard hat"</a:t>
            </a:r>
          </a:p>
          <a:p>
            <a:r>
              <a:rPr lang="en-US" sz="1200" dirty="0"/>
              <a:t>"red backpack"</a:t>
            </a:r>
          </a:p>
        </p:txBody>
      </p:sp>
      <p:sp>
        <p:nvSpPr>
          <p:cNvPr id="11" name="TextBox 10">
            <a:extLst>
              <a:ext uri="{FF2B5EF4-FFF2-40B4-BE49-F238E27FC236}">
                <a16:creationId xmlns:a16="http://schemas.microsoft.com/office/drawing/2014/main" id="{2C16202E-BC88-7BAA-8898-9658E2358500}"/>
              </a:ext>
            </a:extLst>
          </p:cNvPr>
          <p:cNvSpPr txBox="1"/>
          <p:nvPr/>
        </p:nvSpPr>
        <p:spPr>
          <a:xfrm>
            <a:off x="6186488" y="3429000"/>
            <a:ext cx="20487494" cy="4247317"/>
          </a:xfrm>
          <a:prstGeom prst="rect">
            <a:avLst/>
          </a:prstGeom>
          <a:noFill/>
        </p:spPr>
        <p:txBody>
          <a:bodyPr wrap="square" rtlCol="0">
            <a:spAutoFit/>
          </a:bodyPr>
          <a:lstStyle/>
          <a:p>
            <a:r>
              <a:rPr lang="en-US" b="1" dirty="0"/>
              <a:t>What does the language actually contribute?</a:t>
            </a:r>
          </a:p>
          <a:p>
            <a:r>
              <a:rPr lang="en-US" dirty="0"/>
              <a:t>That's the interesting part.</a:t>
            </a:r>
          </a:p>
          <a:p>
            <a:r>
              <a:rPr lang="en-US" dirty="0"/>
              <a:t>A conventional YOLO detector might have learned an output vocabulary such as:</a:t>
            </a:r>
          </a:p>
          <a:p>
            <a:r>
              <a:rPr lang="en-US" dirty="0"/>
              <a:t>person | bicycle | car | dog | ...</a:t>
            </a:r>
          </a:p>
          <a:p>
            <a:r>
              <a:rPr lang="en-US" dirty="0"/>
              <a:t>Its detector learns to associate visual features with those particular trained classes.</a:t>
            </a:r>
          </a:p>
          <a:p>
            <a:r>
              <a:rPr lang="en-US" dirty="0"/>
              <a:t>An open-vocabulary detector instead learns relationships between </a:t>
            </a:r>
            <a:r>
              <a:rPr lang="en-US" b="1" dirty="0"/>
              <a:t>visual features and language representations</a:t>
            </a:r>
            <a:r>
              <a:rPr lang="en-US" dirty="0"/>
              <a:t>.</a:t>
            </a:r>
          </a:p>
          <a:p>
            <a:r>
              <a:rPr lang="en-US" dirty="0"/>
              <a:t>So you can supply:</a:t>
            </a:r>
          </a:p>
          <a:p>
            <a:r>
              <a:rPr lang="en-US" dirty="0"/>
              <a:t>"yellow construction helmet"</a:t>
            </a:r>
          </a:p>
          <a:p>
            <a:r>
              <a:rPr lang="en-US" dirty="0"/>
              <a:t>The text gets encoded into a learned language representation. The model then tries to identify </a:t>
            </a:r>
            <a:r>
              <a:rPr lang="en-US" b="1" dirty="0"/>
              <a:t>regions of the image whose visual representations correspond to that textual concept</a:t>
            </a:r>
            <a:r>
              <a:rPr lang="en-US" dirty="0"/>
              <a:t>.</a:t>
            </a:r>
          </a:p>
          <a:p>
            <a:r>
              <a:rPr lang="en-US" dirty="0"/>
              <a:t>That's closely related to the </a:t>
            </a:r>
            <a:r>
              <a:rPr lang="en-US" dirty="0" err="1"/>
              <a:t>image↔text</a:t>
            </a:r>
            <a:r>
              <a:rPr lang="en-US" dirty="0"/>
              <a:t> alignment idea you just taught with CLIP, but now we have localization:</a:t>
            </a:r>
          </a:p>
          <a:p>
            <a:r>
              <a:rPr lang="en-US" b="1" dirty="0"/>
              <a:t>CLIP-style classification</a:t>
            </a:r>
            <a:endParaRPr lang="en-US" dirty="0"/>
          </a:p>
          <a:p>
            <a:r>
              <a:rPr lang="en-US" dirty="0"/>
              <a:t>Whole Image ↔ Text</a:t>
            </a:r>
          </a:p>
          <a:p>
            <a:r>
              <a:rPr lang="en-US" b="1" dirty="0"/>
              <a:t>Open-vocabulary detection</a:t>
            </a:r>
            <a:endParaRPr lang="en-US" dirty="0"/>
          </a:p>
          <a:p>
            <a:r>
              <a:rPr lang="en-US" dirty="0"/>
              <a:t>Image Regions ↔ Text</a:t>
            </a:r>
          </a:p>
          <a:p>
            <a:endParaRPr lang="en-US" dirty="0"/>
          </a:p>
        </p:txBody>
      </p:sp>
    </p:spTree>
    <p:extLst>
      <p:ext uri="{BB962C8B-B14F-4D97-AF65-F5344CB8AC3E}">
        <p14:creationId xmlns:p14="http://schemas.microsoft.com/office/powerpoint/2010/main" val="10445483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B9E321-E78C-1222-C215-5F86515A5F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4DEEED-F4B4-B845-FCA3-F6C828EEF84F}"/>
              </a:ext>
            </a:extLst>
          </p:cNvPr>
          <p:cNvSpPr>
            <a:spLocks noGrp="1"/>
          </p:cNvSpPr>
          <p:nvPr>
            <p:ph type="title"/>
          </p:nvPr>
        </p:nvSpPr>
        <p:spPr>
          <a:xfrm>
            <a:off x="391518" y="75008"/>
            <a:ext cx="11859948" cy="425055"/>
          </a:xfrm>
        </p:spPr>
        <p:txBody>
          <a:bodyPr>
            <a:normAutofit fontScale="90000"/>
          </a:bodyPr>
          <a:lstStyle/>
          <a:p>
            <a:r>
              <a:rPr lang="en-US" sz="2800" dirty="0"/>
              <a:t>Open-Vocabulary Object Detection Models-&gt; CLARIFICATION</a:t>
            </a:r>
          </a:p>
        </p:txBody>
      </p:sp>
      <p:sp>
        <p:nvSpPr>
          <p:cNvPr id="11" name="TextBox 10">
            <a:extLst>
              <a:ext uri="{FF2B5EF4-FFF2-40B4-BE49-F238E27FC236}">
                <a16:creationId xmlns:a16="http://schemas.microsoft.com/office/drawing/2014/main" id="{9C0E3722-F7D4-7394-D97B-64F74C70F4BD}"/>
              </a:ext>
            </a:extLst>
          </p:cNvPr>
          <p:cNvSpPr txBox="1"/>
          <p:nvPr/>
        </p:nvSpPr>
        <p:spPr>
          <a:xfrm>
            <a:off x="228601" y="693065"/>
            <a:ext cx="11859948" cy="4031873"/>
          </a:xfrm>
          <a:prstGeom prst="rect">
            <a:avLst/>
          </a:prstGeom>
          <a:solidFill>
            <a:schemeClr val="bg1">
              <a:lumMod val="95000"/>
            </a:schemeClr>
          </a:solidFill>
        </p:spPr>
        <p:txBody>
          <a:bodyPr wrap="square" rtlCol="0">
            <a:spAutoFit/>
          </a:bodyPr>
          <a:lstStyle/>
          <a:p>
            <a:r>
              <a:rPr lang="en-US" sz="1600" b="1" dirty="0"/>
              <a:t>What does the language actually contribute?</a:t>
            </a:r>
            <a:endParaRPr lang="en-US" sz="1600" dirty="0"/>
          </a:p>
          <a:p>
            <a:r>
              <a:rPr lang="en-US" sz="1600" dirty="0"/>
              <a:t>A conventional YOLO detector might have learned an output vocabulary such as: person | bicycle | car | dog | ...</a:t>
            </a:r>
          </a:p>
          <a:p>
            <a:r>
              <a:rPr lang="en-US" sz="1600" dirty="0"/>
              <a:t>Its detector learns to associate visual features with those particular trained classes.</a:t>
            </a:r>
          </a:p>
          <a:p>
            <a:endParaRPr lang="en-US" sz="1600" dirty="0"/>
          </a:p>
          <a:p>
            <a:r>
              <a:rPr lang="en-US" sz="1600" dirty="0"/>
              <a:t>An open-vocabulary detector instead learns relationships between </a:t>
            </a:r>
            <a:r>
              <a:rPr lang="en-US" sz="1600" b="1" dirty="0"/>
              <a:t>visual features and language representations</a:t>
            </a:r>
            <a:r>
              <a:rPr lang="en-US" sz="1600" dirty="0"/>
              <a:t>.</a:t>
            </a:r>
          </a:p>
          <a:p>
            <a:r>
              <a:rPr lang="en-US" sz="1600" dirty="0"/>
              <a:t>So you can supply:</a:t>
            </a:r>
          </a:p>
          <a:p>
            <a:r>
              <a:rPr lang="en-US" sz="1600" dirty="0"/>
              <a:t>"yellow construction helmet"</a:t>
            </a:r>
          </a:p>
          <a:p>
            <a:br>
              <a:rPr lang="en-US" sz="1600" dirty="0"/>
            </a:br>
            <a:r>
              <a:rPr lang="en-US" sz="1600" dirty="0">
                <a:solidFill>
                  <a:srgbClr val="0070C0"/>
                </a:solidFill>
              </a:rPr>
              <a:t>The text gets encoded into a learned language representation. The model then tries to identify </a:t>
            </a:r>
            <a:r>
              <a:rPr lang="en-US" sz="1600" b="1" dirty="0">
                <a:solidFill>
                  <a:srgbClr val="0070C0"/>
                </a:solidFill>
              </a:rPr>
              <a:t>regions of the image whose visual representations correspond to that textual concept</a:t>
            </a:r>
            <a:r>
              <a:rPr lang="en-US" sz="1600" dirty="0">
                <a:solidFill>
                  <a:srgbClr val="0070C0"/>
                </a:solidFill>
              </a:rPr>
              <a:t>.</a:t>
            </a:r>
          </a:p>
          <a:p>
            <a:r>
              <a:rPr lang="en-US" sz="1600" dirty="0"/>
              <a:t>  </a:t>
            </a:r>
          </a:p>
          <a:p>
            <a:r>
              <a:rPr lang="en-US" sz="1600" b="1" dirty="0"/>
              <a:t>CLIP-style classification</a:t>
            </a:r>
            <a:endParaRPr lang="en-US" sz="1600" dirty="0"/>
          </a:p>
          <a:p>
            <a:r>
              <a:rPr lang="en-US" sz="1600" dirty="0"/>
              <a:t>Whole Image ↔ Text</a:t>
            </a:r>
          </a:p>
          <a:p>
            <a:r>
              <a:rPr lang="en-US" sz="1600" b="1" dirty="0"/>
              <a:t>Open-vocabulary detection</a:t>
            </a:r>
            <a:endParaRPr lang="en-US" sz="1600" dirty="0"/>
          </a:p>
          <a:p>
            <a:r>
              <a:rPr lang="en-US" sz="1600" dirty="0"/>
              <a:t>Image Regions ↔ Text</a:t>
            </a:r>
          </a:p>
          <a:p>
            <a:endParaRPr lang="en-US" sz="1600" dirty="0"/>
          </a:p>
        </p:txBody>
      </p:sp>
      <p:sp>
        <p:nvSpPr>
          <p:cNvPr id="10" name="TextBox 9">
            <a:extLst>
              <a:ext uri="{FF2B5EF4-FFF2-40B4-BE49-F238E27FC236}">
                <a16:creationId xmlns:a16="http://schemas.microsoft.com/office/drawing/2014/main" id="{0E214299-AF14-A576-F72F-34918AA7C0B8}"/>
              </a:ext>
            </a:extLst>
          </p:cNvPr>
          <p:cNvSpPr txBox="1"/>
          <p:nvPr/>
        </p:nvSpPr>
        <p:spPr>
          <a:xfrm>
            <a:off x="2392315" y="5308103"/>
            <a:ext cx="7616079" cy="646331"/>
          </a:xfrm>
          <a:prstGeom prst="rect">
            <a:avLst/>
          </a:prstGeom>
          <a:solidFill>
            <a:schemeClr val="accent1">
              <a:lumMod val="20000"/>
              <a:lumOff val="80000"/>
            </a:schemeClr>
          </a:solidFill>
        </p:spPr>
        <p:txBody>
          <a:bodyPr wrap="square">
            <a:spAutoFit/>
          </a:bodyPr>
          <a:lstStyle/>
          <a:p>
            <a:r>
              <a:rPr lang="en-US" b="1" dirty="0"/>
              <a:t>object detection + language grounding:</a:t>
            </a:r>
            <a:br>
              <a:rPr lang="en-US" dirty="0"/>
            </a:br>
            <a:r>
              <a:rPr lang="en-US" b="1" dirty="0"/>
              <a:t>Image + natural-language query → localized visual concepts</a:t>
            </a:r>
            <a:endParaRPr lang="en-US" dirty="0"/>
          </a:p>
        </p:txBody>
      </p:sp>
    </p:spTree>
    <p:extLst>
      <p:ext uri="{BB962C8B-B14F-4D97-AF65-F5344CB8AC3E}">
        <p14:creationId xmlns:p14="http://schemas.microsoft.com/office/powerpoint/2010/main" val="1895189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A6621-427C-3C66-835C-9D18CAA75031}"/>
              </a:ext>
            </a:extLst>
          </p:cNvPr>
          <p:cNvSpPr>
            <a:spLocks noGrp="1"/>
          </p:cNvSpPr>
          <p:nvPr>
            <p:ph type="title"/>
          </p:nvPr>
        </p:nvSpPr>
        <p:spPr/>
        <p:txBody>
          <a:bodyPr/>
          <a:lstStyle/>
          <a:p>
            <a:r>
              <a:rPr lang="en-US" dirty="0"/>
              <a:t>What can we do with a foundation model besides retraining it?</a:t>
            </a:r>
          </a:p>
        </p:txBody>
      </p:sp>
      <p:sp>
        <p:nvSpPr>
          <p:cNvPr id="3" name="Content Placeholder 2">
            <a:extLst>
              <a:ext uri="{FF2B5EF4-FFF2-40B4-BE49-F238E27FC236}">
                <a16:creationId xmlns:a16="http://schemas.microsoft.com/office/drawing/2014/main" id="{3F1DF8E6-2516-7DB1-4BCA-A98CE7CBB4BC}"/>
              </a:ext>
            </a:extLst>
          </p:cNvPr>
          <p:cNvSpPr>
            <a:spLocks noGrp="1"/>
          </p:cNvSpPr>
          <p:nvPr>
            <p:ph idx="1"/>
          </p:nvPr>
        </p:nvSpPr>
        <p:spPr/>
        <p:txBody>
          <a:bodyPr>
            <a:normAutofit lnSpcReduction="10000"/>
          </a:bodyPr>
          <a:lstStyle/>
          <a:p>
            <a:r>
              <a:rPr lang="en-US" dirty="0"/>
              <a:t>A foundation model is not simply a model that we fine-tune for a new task. Its pretrained representations can be reused, queried, adapted, and combined with other models to solve many computer vision problems.</a:t>
            </a:r>
          </a:p>
          <a:p>
            <a:endParaRPr lang="en-US" dirty="0"/>
          </a:p>
          <a:p>
            <a:endParaRPr lang="en-US" dirty="0"/>
          </a:p>
          <a:p>
            <a:pPr marL="0" indent="0">
              <a:buNone/>
            </a:pPr>
            <a:r>
              <a:rPr lang="en-US" b="1" dirty="0"/>
              <a:t>Pretrained Foundation Model</a:t>
            </a:r>
            <a:br>
              <a:rPr lang="en-US" dirty="0"/>
            </a:br>
            <a:r>
              <a:rPr lang="en-US" dirty="0"/>
              <a:t>↓</a:t>
            </a:r>
            <a:br>
              <a:rPr lang="en-US" dirty="0"/>
            </a:br>
            <a:r>
              <a:rPr lang="en-US" b="1" dirty="0"/>
              <a:t>Use directly</a:t>
            </a:r>
            <a:r>
              <a:rPr lang="en-US" dirty="0"/>
              <a:t> → Zero-shot classification, VQA</a:t>
            </a:r>
            <a:br>
              <a:rPr lang="en-US" dirty="0"/>
            </a:br>
            <a:r>
              <a:rPr lang="en-US" b="1" dirty="0"/>
              <a:t>Extract representations</a:t>
            </a:r>
            <a:r>
              <a:rPr lang="en-US" dirty="0"/>
              <a:t> → Embeddings, retrieval, clustering</a:t>
            </a:r>
            <a:br>
              <a:rPr lang="en-US" dirty="0"/>
            </a:br>
            <a:r>
              <a:rPr lang="en-US" b="1" dirty="0"/>
              <a:t>Prompt</a:t>
            </a:r>
            <a:r>
              <a:rPr lang="en-US" dirty="0"/>
              <a:t> → Detection, segmentation, multimodal reasoning</a:t>
            </a:r>
            <a:br>
              <a:rPr lang="en-US" dirty="0"/>
            </a:br>
            <a:r>
              <a:rPr lang="en-US" b="1" dirty="0"/>
              <a:t>Adapt</a:t>
            </a:r>
            <a:r>
              <a:rPr lang="en-US" dirty="0"/>
              <a:t> → Linear probing, </a:t>
            </a:r>
            <a:r>
              <a:rPr lang="en-US" dirty="0" err="1"/>
              <a:t>LoRA</a:t>
            </a:r>
            <a:r>
              <a:rPr lang="en-US" dirty="0"/>
              <a:t>/PEFT, fine-tuning</a:t>
            </a:r>
            <a:br>
              <a:rPr lang="en-US" dirty="0"/>
            </a:br>
            <a:r>
              <a:rPr lang="en-US" b="1" dirty="0"/>
              <a:t>Integrate</a:t>
            </a:r>
            <a:r>
              <a:rPr lang="en-US" dirty="0"/>
              <a:t> → Larger computer vision / multimodal AI systems</a:t>
            </a:r>
          </a:p>
        </p:txBody>
      </p:sp>
    </p:spTree>
    <p:extLst>
      <p:ext uri="{BB962C8B-B14F-4D97-AF65-F5344CB8AC3E}">
        <p14:creationId xmlns:p14="http://schemas.microsoft.com/office/powerpoint/2010/main" val="5218241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A50E2-52B8-FE8D-86F3-F1F1551DF7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855F17-658F-61DD-8839-DBE6A9906BB1}"/>
              </a:ext>
            </a:extLst>
          </p:cNvPr>
          <p:cNvSpPr>
            <a:spLocks noGrp="1"/>
          </p:cNvSpPr>
          <p:nvPr>
            <p:ph type="title"/>
          </p:nvPr>
        </p:nvSpPr>
        <p:spPr>
          <a:xfrm>
            <a:off x="391518" y="75008"/>
            <a:ext cx="11859948" cy="425055"/>
          </a:xfrm>
        </p:spPr>
        <p:txBody>
          <a:bodyPr>
            <a:normAutofit fontScale="90000"/>
          </a:bodyPr>
          <a:lstStyle/>
          <a:p>
            <a:r>
              <a:rPr lang="en-US" sz="2800" dirty="0"/>
              <a:t>How Open-Vocabulary Detection Works</a:t>
            </a:r>
          </a:p>
        </p:txBody>
      </p:sp>
      <p:sp>
        <p:nvSpPr>
          <p:cNvPr id="11" name="TextBox 10">
            <a:extLst>
              <a:ext uri="{FF2B5EF4-FFF2-40B4-BE49-F238E27FC236}">
                <a16:creationId xmlns:a16="http://schemas.microsoft.com/office/drawing/2014/main" id="{7A0401B6-84A0-CE88-A6FE-9BF51F91B487}"/>
              </a:ext>
            </a:extLst>
          </p:cNvPr>
          <p:cNvSpPr txBox="1"/>
          <p:nvPr/>
        </p:nvSpPr>
        <p:spPr>
          <a:xfrm>
            <a:off x="222850" y="560794"/>
            <a:ext cx="11859948" cy="4124206"/>
          </a:xfrm>
          <a:prstGeom prst="rect">
            <a:avLst/>
          </a:prstGeom>
          <a:solidFill>
            <a:schemeClr val="bg1">
              <a:lumMod val="95000"/>
            </a:schemeClr>
          </a:solidFill>
        </p:spPr>
        <p:txBody>
          <a:bodyPr wrap="square" rtlCol="0">
            <a:spAutoFit/>
          </a:bodyPr>
          <a:lstStyle/>
          <a:p>
            <a:r>
              <a:rPr lang="en-US" sz="1600" b="1" i="1" dirty="0"/>
              <a:t>Object Detection + Language Grounding</a:t>
            </a:r>
          </a:p>
          <a:p>
            <a:endParaRPr lang="en-US" sz="1600" dirty="0"/>
          </a:p>
          <a:p>
            <a:endParaRPr lang="en-US" sz="1600" dirty="0"/>
          </a:p>
          <a:p>
            <a:r>
              <a:rPr lang="en-US" sz="1600" b="1" u="sng" dirty="0"/>
              <a:t>Two Inputs</a:t>
            </a:r>
          </a:p>
          <a:p>
            <a:pPr lvl="1"/>
            <a:r>
              <a:rPr lang="en-US" sz="1600" b="1" dirty="0"/>
              <a:t>1. Image</a:t>
            </a:r>
            <a:endParaRPr lang="en-US" sz="1600" dirty="0"/>
          </a:p>
          <a:p>
            <a:pPr lvl="2"/>
            <a:r>
              <a:rPr lang="en-US" dirty="0"/>
              <a:t>Image → Vision Encoder → Visual Features / Candidate Regions</a:t>
            </a:r>
            <a:endParaRPr lang="en-US" sz="1600" dirty="0"/>
          </a:p>
          <a:p>
            <a:pPr lvl="1"/>
            <a:r>
              <a:rPr lang="en-US" sz="1600" b="1" dirty="0"/>
              <a:t>2. Natural-Language Query</a:t>
            </a:r>
            <a:endParaRPr lang="en-US" sz="1600" dirty="0"/>
          </a:p>
          <a:p>
            <a:pPr lvl="2"/>
            <a:r>
              <a:rPr lang="en-US" dirty="0"/>
              <a:t>“Shiba Inu Dog”</a:t>
            </a:r>
            <a:br>
              <a:rPr lang="en-US" sz="1600" dirty="0"/>
            </a:br>
            <a:r>
              <a:rPr lang="en-US" sz="1600" dirty="0"/>
              <a:t>↓</a:t>
            </a:r>
            <a:br>
              <a:rPr lang="en-US" sz="1600" dirty="0"/>
            </a:br>
            <a:r>
              <a:rPr lang="en-US" dirty="0"/>
              <a:t>Text Encoder</a:t>
            </a:r>
            <a:br>
              <a:rPr lang="en-US" sz="1600" dirty="0"/>
            </a:br>
            <a:r>
              <a:rPr lang="en-US" sz="1600" dirty="0"/>
              <a:t>↓</a:t>
            </a:r>
            <a:br>
              <a:rPr lang="en-US" sz="1600" dirty="0"/>
            </a:br>
            <a:r>
              <a:rPr lang="en-US" sz="1600" b="1" dirty="0"/>
              <a:t>Text Representation</a:t>
            </a:r>
            <a:endParaRPr lang="en-US" sz="1600" dirty="0"/>
          </a:p>
          <a:p>
            <a:endParaRPr lang="en-US" sz="1600" dirty="0"/>
          </a:p>
          <a:p>
            <a:r>
              <a:rPr lang="en-US" sz="1600" b="1" u="sng" dirty="0"/>
              <a:t>Bring Vision + Language Together</a:t>
            </a:r>
          </a:p>
          <a:p>
            <a:endParaRPr lang="en-US" sz="1600" dirty="0"/>
          </a:p>
          <a:p>
            <a:endParaRPr lang="en-US" sz="1600" dirty="0"/>
          </a:p>
        </p:txBody>
      </p:sp>
      <p:pic>
        <p:nvPicPr>
          <p:cNvPr id="3" name="Picture 2" descr="AI generated image">
            <a:extLst>
              <a:ext uri="{FF2B5EF4-FFF2-40B4-BE49-F238E27FC236}">
                <a16:creationId xmlns:a16="http://schemas.microsoft.com/office/drawing/2014/main" id="{B79AE10E-18D3-8A12-7A75-388AB8031422}"/>
              </a:ext>
            </a:extLst>
          </p:cNvPr>
          <p:cNvPicPr>
            <a:picLocks noChangeAspect="1"/>
          </p:cNvPicPr>
          <p:nvPr/>
        </p:nvPicPr>
        <p:blipFill>
          <a:blip r:embed="rId2"/>
          <a:stretch>
            <a:fillRect/>
          </a:stretch>
        </p:blipFill>
        <p:spPr>
          <a:xfrm>
            <a:off x="4026071" y="674743"/>
            <a:ext cx="1650502" cy="1109933"/>
          </a:xfrm>
          <a:prstGeom prst="rect">
            <a:avLst/>
          </a:prstGeom>
        </p:spPr>
      </p:pic>
      <p:sp>
        <p:nvSpPr>
          <p:cNvPr id="6" name="TextBox 5">
            <a:extLst>
              <a:ext uri="{FF2B5EF4-FFF2-40B4-BE49-F238E27FC236}">
                <a16:creationId xmlns:a16="http://schemas.microsoft.com/office/drawing/2014/main" id="{3C71713D-3407-ADAF-87E2-221F3DB3F4DF}"/>
              </a:ext>
            </a:extLst>
          </p:cNvPr>
          <p:cNvSpPr txBox="1"/>
          <p:nvPr/>
        </p:nvSpPr>
        <p:spPr>
          <a:xfrm>
            <a:off x="3781340" y="3588657"/>
            <a:ext cx="5080303" cy="3323987"/>
          </a:xfrm>
          <a:prstGeom prst="rect">
            <a:avLst/>
          </a:prstGeom>
          <a:solidFill>
            <a:schemeClr val="bg2">
              <a:lumMod val="90000"/>
            </a:schemeClr>
          </a:solidFill>
        </p:spPr>
        <p:txBody>
          <a:bodyPr wrap="square">
            <a:spAutoFit/>
          </a:bodyPr>
          <a:lstStyle/>
          <a:p>
            <a:r>
              <a:rPr lang="en-US" sz="1400" b="1" dirty="0"/>
              <a:t>IMAGE</a:t>
            </a:r>
          </a:p>
          <a:p>
            <a:r>
              <a:rPr lang="en-US" sz="1400" b="1" dirty="0"/>
              <a:t>  ↓</a:t>
            </a:r>
          </a:p>
          <a:p>
            <a:r>
              <a:rPr lang="en-US" sz="1400" b="1" dirty="0"/>
              <a:t>Vision Encoder</a:t>
            </a:r>
          </a:p>
          <a:p>
            <a:r>
              <a:rPr lang="en-US" sz="1400" b="1" dirty="0"/>
              <a:t>  ↓</a:t>
            </a:r>
          </a:p>
          <a:p>
            <a:r>
              <a:rPr lang="en-US" sz="1400" b="1" dirty="0"/>
              <a:t>Visual Features / Regions ─────┐</a:t>
            </a:r>
          </a:p>
          <a:p>
            <a:r>
              <a:rPr lang="en-US" sz="1400" b="1" dirty="0"/>
              <a:t>                               ↓</a:t>
            </a:r>
          </a:p>
          <a:p>
            <a:r>
              <a:rPr lang="en-US" sz="1400" b="1" dirty="0"/>
              <a:t>                         </a:t>
            </a:r>
            <a:r>
              <a:rPr lang="en-US" sz="1400" b="1" dirty="0">
                <a:solidFill>
                  <a:srgbClr val="C00000"/>
                </a:solidFill>
              </a:rPr>
              <a:t>Vision ↔ Text</a:t>
            </a:r>
          </a:p>
          <a:p>
            <a:r>
              <a:rPr lang="en-US" sz="1400" b="1" dirty="0">
                <a:solidFill>
                  <a:srgbClr val="C00000"/>
                </a:solidFill>
              </a:rPr>
              <a:t>                           Matching</a:t>
            </a:r>
          </a:p>
          <a:p>
            <a:r>
              <a:rPr lang="en-US" sz="1400" b="1" dirty="0"/>
              <a:t>                               ↓</a:t>
            </a:r>
          </a:p>
          <a:p>
            <a:r>
              <a:rPr lang="en-US" sz="1400" b="1" dirty="0"/>
              <a:t>Text Query ─→ Text Encoder ─────┘</a:t>
            </a:r>
          </a:p>
          <a:p>
            <a:r>
              <a:rPr lang="en-US" sz="1400" b="1" dirty="0"/>
              <a:t>“Shibu Inu Dog"</a:t>
            </a:r>
          </a:p>
          <a:p>
            <a:r>
              <a:rPr lang="en-US" sz="1400" b="1" dirty="0"/>
              <a:t>                               ↓</a:t>
            </a:r>
          </a:p>
          <a:p>
            <a:r>
              <a:rPr lang="en-US" sz="1400" b="1" dirty="0">
                <a:solidFill>
                  <a:srgbClr val="C00000"/>
                </a:solidFill>
              </a:rPr>
              <a:t>                    Matching Image Regions</a:t>
            </a:r>
          </a:p>
          <a:p>
            <a:r>
              <a:rPr lang="en-US" sz="1400" b="1" dirty="0">
                <a:solidFill>
                  <a:srgbClr val="C00000"/>
                </a:solidFill>
              </a:rPr>
              <a:t>                               ↓</a:t>
            </a:r>
          </a:p>
          <a:p>
            <a:r>
              <a:rPr lang="en-US" sz="1400" b="1" dirty="0">
                <a:solidFill>
                  <a:srgbClr val="C00000"/>
                </a:solidFill>
              </a:rPr>
              <a:t>                 Bounding Boxes + Labels + Scores</a:t>
            </a:r>
          </a:p>
        </p:txBody>
      </p:sp>
      <p:pic>
        <p:nvPicPr>
          <p:cNvPr id="7" name="Picture 6" descr="AI generated image">
            <a:extLst>
              <a:ext uri="{FF2B5EF4-FFF2-40B4-BE49-F238E27FC236}">
                <a16:creationId xmlns:a16="http://schemas.microsoft.com/office/drawing/2014/main" id="{C4339F44-6C7D-429F-997B-F71BAE10F356}"/>
              </a:ext>
            </a:extLst>
          </p:cNvPr>
          <p:cNvPicPr>
            <a:picLocks noChangeAspect="1"/>
          </p:cNvPicPr>
          <p:nvPr/>
        </p:nvPicPr>
        <p:blipFill>
          <a:blip r:embed="rId3"/>
          <a:stretch>
            <a:fillRect/>
          </a:stretch>
        </p:blipFill>
        <p:spPr>
          <a:xfrm>
            <a:off x="7753263" y="3985405"/>
            <a:ext cx="4160093" cy="2797588"/>
          </a:xfrm>
          <a:prstGeom prst="rect">
            <a:avLst/>
          </a:prstGeom>
        </p:spPr>
      </p:pic>
      <p:sp>
        <p:nvSpPr>
          <p:cNvPr id="9" name="TextBox 8">
            <a:extLst>
              <a:ext uri="{FF2B5EF4-FFF2-40B4-BE49-F238E27FC236}">
                <a16:creationId xmlns:a16="http://schemas.microsoft.com/office/drawing/2014/main" id="{D6916171-90C7-BE95-81FE-84569A922910}"/>
              </a:ext>
            </a:extLst>
          </p:cNvPr>
          <p:cNvSpPr txBox="1"/>
          <p:nvPr/>
        </p:nvSpPr>
        <p:spPr>
          <a:xfrm>
            <a:off x="8111771" y="5997"/>
            <a:ext cx="3971027" cy="2308324"/>
          </a:xfrm>
          <a:prstGeom prst="rect">
            <a:avLst/>
          </a:prstGeom>
          <a:solidFill>
            <a:schemeClr val="accent1">
              <a:lumMod val="20000"/>
              <a:lumOff val="80000"/>
            </a:schemeClr>
          </a:solidFill>
        </p:spPr>
        <p:txBody>
          <a:bodyPr wrap="square">
            <a:spAutoFit/>
          </a:bodyPr>
          <a:lstStyle/>
          <a:p>
            <a:pPr>
              <a:buNone/>
            </a:pPr>
            <a:r>
              <a:rPr lang="en-US" sz="1200" b="1" dirty="0"/>
              <a:t>Key Concept — Visual Grounding</a:t>
            </a:r>
          </a:p>
          <a:p>
            <a:pPr>
              <a:buNone/>
            </a:pPr>
            <a:r>
              <a:rPr lang="en-US" sz="1200" b="1" dirty="0"/>
              <a:t>Visual grounding connects a natural-language concept or description to a specific location in an image.</a:t>
            </a:r>
            <a:endParaRPr lang="en-US" sz="1200" dirty="0"/>
          </a:p>
          <a:p>
            <a:pPr>
              <a:buNone/>
            </a:pPr>
            <a:r>
              <a:rPr lang="en-US" sz="1200" dirty="0"/>
              <a:t>For example:</a:t>
            </a:r>
          </a:p>
          <a:p>
            <a:pPr lvl="1"/>
            <a:r>
              <a:rPr lang="en-US" sz="1200" b="1" dirty="0"/>
              <a:t>Text:</a:t>
            </a:r>
            <a:r>
              <a:rPr lang="en-US" sz="1200" dirty="0"/>
              <a:t> </a:t>
            </a:r>
            <a:r>
              <a:rPr lang="en-US" sz="1200" dirty="0">
                <a:latin typeface="Courier New" panose="02070309020205020404" pitchFamily="49" charset="0"/>
              </a:rPr>
              <a:t>"the person wearing a yellow construction helmet"</a:t>
            </a:r>
            <a:endParaRPr lang="en-US" sz="1200" dirty="0"/>
          </a:p>
          <a:p>
            <a:pPr lvl="1"/>
            <a:r>
              <a:rPr lang="en-US" sz="1200" dirty="0"/>
              <a:t>↓</a:t>
            </a:r>
          </a:p>
          <a:p>
            <a:pPr lvl="1"/>
            <a:r>
              <a:rPr lang="en-US" sz="1200" b="1" dirty="0"/>
              <a:t>Model identifies the image region corresponding to that description</a:t>
            </a:r>
            <a:endParaRPr lang="en-US" sz="1200" dirty="0"/>
          </a:p>
          <a:p>
            <a:pPr lvl="1"/>
            <a:r>
              <a:rPr lang="en-US" sz="1200" dirty="0"/>
              <a:t>↓</a:t>
            </a:r>
          </a:p>
          <a:p>
            <a:pPr lvl="1"/>
            <a:r>
              <a:rPr lang="en-US" sz="1200" b="1" dirty="0"/>
              <a:t>Bounding Box</a:t>
            </a:r>
            <a:endParaRPr lang="en-US" sz="1200" dirty="0"/>
          </a:p>
        </p:txBody>
      </p:sp>
      <p:sp>
        <p:nvSpPr>
          <p:cNvPr id="12" name="TextBox 11">
            <a:extLst>
              <a:ext uri="{FF2B5EF4-FFF2-40B4-BE49-F238E27FC236}">
                <a16:creationId xmlns:a16="http://schemas.microsoft.com/office/drawing/2014/main" id="{0A29CE02-5ACE-8F1F-151F-D956F44BA078}"/>
              </a:ext>
            </a:extLst>
          </p:cNvPr>
          <p:cNvSpPr txBox="1"/>
          <p:nvPr/>
        </p:nvSpPr>
        <p:spPr>
          <a:xfrm>
            <a:off x="6573329" y="2341949"/>
            <a:ext cx="5244860" cy="1615827"/>
          </a:xfrm>
          <a:prstGeom prst="rect">
            <a:avLst/>
          </a:prstGeom>
          <a:solidFill>
            <a:schemeClr val="accent1">
              <a:lumMod val="20000"/>
              <a:lumOff val="80000"/>
            </a:schemeClr>
          </a:solidFill>
        </p:spPr>
        <p:txBody>
          <a:bodyPr wrap="square" rtlCol="0">
            <a:spAutoFit/>
          </a:bodyPr>
          <a:lstStyle/>
          <a:p>
            <a:pPr>
              <a:buNone/>
            </a:pPr>
            <a:r>
              <a:rPr lang="en-US" sz="1100" b="1" dirty="0"/>
              <a:t>Connection to What We Already Know</a:t>
            </a:r>
          </a:p>
          <a:p>
            <a:pPr>
              <a:buNone/>
            </a:pPr>
            <a:r>
              <a:rPr lang="en-US" sz="1100" b="1" dirty="0"/>
              <a:t>    CLIP-style zero-shot classification</a:t>
            </a:r>
            <a:endParaRPr lang="en-US" sz="1100" dirty="0"/>
          </a:p>
          <a:p>
            <a:pPr lvl="1"/>
            <a:r>
              <a:rPr lang="en-US" sz="1100" dirty="0">
                <a:latin typeface="Courier New" panose="02070309020205020404" pitchFamily="49" charset="0"/>
              </a:rPr>
              <a:t>Whole Image ↔ Text Concept</a:t>
            </a:r>
            <a:endParaRPr lang="en-US" sz="1100" dirty="0"/>
          </a:p>
          <a:p>
            <a:pPr lvl="1"/>
            <a:r>
              <a:rPr lang="en-US" sz="1100" b="1" dirty="0"/>
              <a:t>Does this image correspond to “Shiba Inu Dog”?</a:t>
            </a:r>
            <a:endParaRPr lang="en-US" sz="1100" dirty="0"/>
          </a:p>
          <a:p>
            <a:pPr>
              <a:buNone/>
            </a:pPr>
            <a:r>
              <a:rPr lang="en-US" sz="1100" b="1" dirty="0"/>
              <a:t>    Open-Vocabulary Detection</a:t>
            </a:r>
            <a:endParaRPr lang="en-US" sz="1100" dirty="0"/>
          </a:p>
          <a:p>
            <a:pPr lvl="1"/>
            <a:r>
              <a:rPr lang="en-US" sz="1100" dirty="0">
                <a:latin typeface="Courier New" panose="02070309020205020404" pitchFamily="49" charset="0"/>
              </a:rPr>
              <a:t>Image Regions ↔ Text Concept</a:t>
            </a:r>
            <a:endParaRPr lang="en-US" sz="1100" dirty="0"/>
          </a:p>
          <a:p>
            <a:pPr lvl="1"/>
            <a:r>
              <a:rPr lang="en-US" sz="1100" b="1" dirty="0"/>
              <a:t>Where are the “Shiba Inu Dogs” in this image?</a:t>
            </a:r>
            <a:endParaRPr lang="en-US" sz="1100" dirty="0"/>
          </a:p>
          <a:p>
            <a:pPr>
              <a:buNone/>
            </a:pPr>
            <a:r>
              <a:rPr lang="en-US" sz="1100" b="1" dirty="0"/>
              <a:t>    Traditional YOLO-style Detection</a:t>
            </a:r>
            <a:endParaRPr lang="en-US" sz="1100" dirty="0"/>
          </a:p>
          <a:p>
            <a:pPr lvl="1"/>
            <a:r>
              <a:rPr lang="en-US" sz="1100" dirty="0">
                <a:latin typeface="Courier New" panose="02070309020205020404" pitchFamily="49" charset="0"/>
              </a:rPr>
              <a:t>Image → Boxes + Labels from trained class vocabulary</a:t>
            </a:r>
            <a:endParaRPr lang="en-US" sz="1100" dirty="0"/>
          </a:p>
        </p:txBody>
      </p:sp>
      <p:sp>
        <p:nvSpPr>
          <p:cNvPr id="14" name="TextBox 13">
            <a:extLst>
              <a:ext uri="{FF2B5EF4-FFF2-40B4-BE49-F238E27FC236}">
                <a16:creationId xmlns:a16="http://schemas.microsoft.com/office/drawing/2014/main" id="{FC845478-D153-C66F-AA43-7C056D6B725E}"/>
              </a:ext>
            </a:extLst>
          </p:cNvPr>
          <p:cNvSpPr txBox="1"/>
          <p:nvPr/>
        </p:nvSpPr>
        <p:spPr>
          <a:xfrm>
            <a:off x="57509" y="5117631"/>
            <a:ext cx="3416062" cy="1384995"/>
          </a:xfrm>
          <a:prstGeom prst="rect">
            <a:avLst/>
          </a:prstGeom>
          <a:solidFill>
            <a:schemeClr val="accent1">
              <a:lumMod val="20000"/>
              <a:lumOff val="80000"/>
            </a:schemeClr>
          </a:solidFill>
        </p:spPr>
        <p:txBody>
          <a:bodyPr wrap="square">
            <a:spAutoFit/>
          </a:bodyPr>
          <a:lstStyle/>
          <a:p>
            <a:pPr>
              <a:buNone/>
            </a:pPr>
            <a:r>
              <a:rPr lang="en-US" sz="1400" b="1" dirty="0"/>
              <a:t>Takeaway</a:t>
            </a:r>
          </a:p>
          <a:p>
            <a:pPr>
              <a:buNone/>
            </a:pPr>
            <a:r>
              <a:rPr lang="en-US" sz="1400" b="1" dirty="0"/>
              <a:t>Open-vocabulary detection combines visual localization with language-based recognition, allowing the requested object concepts to be specified at inference time.</a:t>
            </a:r>
            <a:endParaRPr lang="en-US" sz="1400" dirty="0"/>
          </a:p>
        </p:txBody>
      </p:sp>
    </p:spTree>
    <p:extLst>
      <p:ext uri="{BB962C8B-B14F-4D97-AF65-F5344CB8AC3E}">
        <p14:creationId xmlns:p14="http://schemas.microsoft.com/office/powerpoint/2010/main" val="35199362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FBA42-B6F9-31DA-307A-707AEC3959AC}"/>
              </a:ext>
            </a:extLst>
          </p:cNvPr>
          <p:cNvSpPr>
            <a:spLocks noGrp="1"/>
          </p:cNvSpPr>
          <p:nvPr>
            <p:ph type="title"/>
          </p:nvPr>
        </p:nvSpPr>
        <p:spPr/>
        <p:txBody>
          <a:bodyPr/>
          <a:lstStyle/>
          <a:p>
            <a:r>
              <a:rPr lang="en-US" dirty="0" err="1"/>
              <a:t>Promptable</a:t>
            </a:r>
            <a:r>
              <a:rPr lang="en-US" dirty="0"/>
              <a:t> Image Segmentation</a:t>
            </a:r>
          </a:p>
        </p:txBody>
      </p:sp>
      <p:sp>
        <p:nvSpPr>
          <p:cNvPr id="3" name="Text Placeholder 2">
            <a:extLst>
              <a:ext uri="{FF2B5EF4-FFF2-40B4-BE49-F238E27FC236}">
                <a16:creationId xmlns:a16="http://schemas.microsoft.com/office/drawing/2014/main" id="{C4373C55-3229-2B9F-7867-B73F952DD620}"/>
              </a:ext>
            </a:extLst>
          </p:cNvPr>
          <p:cNvSpPr>
            <a:spLocks noGrp="1"/>
          </p:cNvSpPr>
          <p:nvPr>
            <p:ph type="body" idx="1"/>
          </p:nvPr>
        </p:nvSpPr>
        <p:spPr/>
        <p:txBody>
          <a:bodyPr/>
          <a:lstStyle/>
          <a:p>
            <a:r>
              <a:rPr lang="en-US" i="1" dirty="0"/>
              <a:t>Specify what to segment instead of training a segmentation model for every task</a:t>
            </a:r>
            <a:endParaRPr lang="en-US" dirty="0"/>
          </a:p>
        </p:txBody>
      </p:sp>
    </p:spTree>
    <p:extLst>
      <p:ext uri="{BB962C8B-B14F-4D97-AF65-F5344CB8AC3E}">
        <p14:creationId xmlns:p14="http://schemas.microsoft.com/office/powerpoint/2010/main" val="14558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BA8F0-07CA-F835-DE75-24B4AACB09DD}"/>
              </a:ext>
            </a:extLst>
          </p:cNvPr>
          <p:cNvSpPr>
            <a:spLocks noGrp="1"/>
          </p:cNvSpPr>
          <p:nvPr>
            <p:ph type="title"/>
          </p:nvPr>
        </p:nvSpPr>
        <p:spPr/>
        <p:txBody>
          <a:bodyPr/>
          <a:lstStyle/>
          <a:p>
            <a:r>
              <a:rPr lang="en-US" dirty="0" err="1"/>
              <a:t>Promptable</a:t>
            </a:r>
            <a:r>
              <a:rPr lang="en-US" dirty="0"/>
              <a:t> Image Segmentation -Motivation</a:t>
            </a:r>
          </a:p>
        </p:txBody>
      </p:sp>
      <p:sp>
        <p:nvSpPr>
          <p:cNvPr id="3" name="Content Placeholder 2">
            <a:extLst>
              <a:ext uri="{FF2B5EF4-FFF2-40B4-BE49-F238E27FC236}">
                <a16:creationId xmlns:a16="http://schemas.microsoft.com/office/drawing/2014/main" id="{D081F40D-4467-EDB1-081B-B30447994D57}"/>
              </a:ext>
            </a:extLst>
          </p:cNvPr>
          <p:cNvSpPr>
            <a:spLocks noGrp="1"/>
          </p:cNvSpPr>
          <p:nvPr>
            <p:ph idx="1"/>
          </p:nvPr>
        </p:nvSpPr>
        <p:spPr/>
        <p:txBody>
          <a:bodyPr>
            <a:normAutofit/>
          </a:bodyPr>
          <a:lstStyle/>
          <a:p>
            <a:pPr marL="0" indent="0">
              <a:buNone/>
            </a:pPr>
            <a:r>
              <a:rPr lang="en-US" b="1" dirty="0"/>
              <a:t>From Detection to Segmentation</a:t>
            </a:r>
          </a:p>
          <a:p>
            <a:pPr marL="228600" lvl="1" indent="0">
              <a:buNone/>
            </a:pPr>
            <a:r>
              <a:rPr lang="en-US" b="1" dirty="0"/>
              <a:t>Open-Vocabulary Detection asks:</a:t>
            </a:r>
            <a:endParaRPr lang="en-US" dirty="0"/>
          </a:p>
          <a:p>
            <a:pPr marL="228600" lvl="1" indent="0">
              <a:buNone/>
            </a:pPr>
            <a:r>
              <a:rPr lang="en-US" b="1" dirty="0"/>
              <a:t>“Where is the Shiba Inu?”</a:t>
            </a:r>
            <a:endParaRPr lang="en-US" dirty="0"/>
          </a:p>
          <a:p>
            <a:pPr marL="228600" lvl="1" indent="0">
              <a:buNone/>
            </a:pPr>
            <a:r>
              <a:rPr lang="en-US" dirty="0"/>
              <a:t>Output: </a:t>
            </a:r>
            <a:r>
              <a:rPr lang="en-US" b="1" dirty="0"/>
              <a:t>Bounding Box</a:t>
            </a:r>
            <a:endParaRPr lang="en-US" dirty="0"/>
          </a:p>
          <a:p>
            <a:pPr marL="0" indent="0">
              <a:buNone/>
            </a:pPr>
            <a:endParaRPr lang="en-US" dirty="0"/>
          </a:p>
          <a:p>
            <a:pPr marL="0" indent="0">
              <a:buNone/>
            </a:pPr>
            <a:r>
              <a:rPr lang="en-US" dirty="0"/>
              <a:t>But sometimes a bounding box is not enough.</a:t>
            </a:r>
          </a:p>
          <a:p>
            <a:pPr marL="0" indent="0">
              <a:buNone/>
            </a:pPr>
            <a:r>
              <a:rPr lang="en-US" dirty="0"/>
              <a:t>We need: </a:t>
            </a:r>
            <a:r>
              <a:rPr lang="en-US" b="1" dirty="0"/>
              <a:t>“</a:t>
            </a:r>
            <a:r>
              <a:rPr lang="en-US" b="1" dirty="0">
                <a:solidFill>
                  <a:srgbClr val="0070C0"/>
                </a:solidFill>
                <a:highlight>
                  <a:srgbClr val="FFFF00"/>
                </a:highlight>
              </a:rPr>
              <a:t>Which exact pixels belong to the Shiba Inu</a:t>
            </a:r>
            <a:r>
              <a:rPr lang="en-US" b="1" dirty="0"/>
              <a:t>?”</a:t>
            </a:r>
            <a:endParaRPr lang="en-US" dirty="0"/>
          </a:p>
          <a:p>
            <a:pPr marL="0" indent="0">
              <a:buNone/>
            </a:pPr>
            <a:r>
              <a:rPr lang="en-US" dirty="0"/>
              <a:t>Output: </a:t>
            </a:r>
            <a:r>
              <a:rPr lang="en-US" b="1" dirty="0"/>
              <a:t>Segmentation Mask</a:t>
            </a:r>
            <a:endParaRPr lang="en-US" dirty="0"/>
          </a:p>
          <a:p>
            <a:pPr marL="0" indent="0">
              <a:buNone/>
            </a:pPr>
            <a:endParaRPr lang="en-US" dirty="0"/>
          </a:p>
        </p:txBody>
      </p:sp>
      <p:pic>
        <p:nvPicPr>
          <p:cNvPr id="4" name="Picture 3" descr="AI generated image">
            <a:extLst>
              <a:ext uri="{FF2B5EF4-FFF2-40B4-BE49-F238E27FC236}">
                <a16:creationId xmlns:a16="http://schemas.microsoft.com/office/drawing/2014/main" id="{D37DF00B-196A-6032-7E10-E95B6B3D1463}"/>
              </a:ext>
            </a:extLst>
          </p:cNvPr>
          <p:cNvPicPr>
            <a:picLocks noChangeAspect="1"/>
          </p:cNvPicPr>
          <p:nvPr/>
        </p:nvPicPr>
        <p:blipFill>
          <a:blip r:embed="rId2"/>
          <a:stretch>
            <a:fillRect/>
          </a:stretch>
        </p:blipFill>
        <p:spPr>
          <a:xfrm>
            <a:off x="4773073" y="5188704"/>
            <a:ext cx="2460940" cy="1654938"/>
          </a:xfrm>
          <a:prstGeom prst="rect">
            <a:avLst/>
          </a:prstGeom>
        </p:spPr>
      </p:pic>
      <p:pic>
        <p:nvPicPr>
          <p:cNvPr id="5" name="Picture 4" descr="AI generated image">
            <a:extLst>
              <a:ext uri="{FF2B5EF4-FFF2-40B4-BE49-F238E27FC236}">
                <a16:creationId xmlns:a16="http://schemas.microsoft.com/office/drawing/2014/main" id="{8C40302A-92A7-A70E-5158-9782318AD758}"/>
              </a:ext>
            </a:extLst>
          </p:cNvPr>
          <p:cNvPicPr>
            <a:picLocks noChangeAspect="1"/>
          </p:cNvPicPr>
          <p:nvPr/>
        </p:nvPicPr>
        <p:blipFill>
          <a:blip r:embed="rId3"/>
          <a:stretch>
            <a:fillRect/>
          </a:stretch>
        </p:blipFill>
        <p:spPr>
          <a:xfrm>
            <a:off x="7608047" y="5188704"/>
            <a:ext cx="2484259" cy="1669296"/>
          </a:xfrm>
          <a:prstGeom prst="rect">
            <a:avLst/>
          </a:prstGeom>
        </p:spPr>
      </p:pic>
      <p:pic>
        <p:nvPicPr>
          <p:cNvPr id="7" name="Picture 6" descr="AI generated image">
            <a:extLst>
              <a:ext uri="{FF2B5EF4-FFF2-40B4-BE49-F238E27FC236}">
                <a16:creationId xmlns:a16="http://schemas.microsoft.com/office/drawing/2014/main" id="{C714D1CB-22D4-DA17-08D1-398CF29E2DEC}"/>
              </a:ext>
            </a:extLst>
          </p:cNvPr>
          <p:cNvPicPr>
            <a:picLocks noChangeAspect="1"/>
          </p:cNvPicPr>
          <p:nvPr/>
        </p:nvPicPr>
        <p:blipFill>
          <a:blip r:embed="rId4"/>
          <a:stretch>
            <a:fillRect/>
          </a:stretch>
        </p:blipFill>
        <p:spPr>
          <a:xfrm>
            <a:off x="5133788" y="1907073"/>
            <a:ext cx="2673732" cy="1798037"/>
          </a:xfrm>
          <a:prstGeom prst="rect">
            <a:avLst/>
          </a:prstGeom>
        </p:spPr>
      </p:pic>
    </p:spTree>
    <p:extLst>
      <p:ext uri="{BB962C8B-B14F-4D97-AF65-F5344CB8AC3E}">
        <p14:creationId xmlns:p14="http://schemas.microsoft.com/office/powerpoint/2010/main" val="7236074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2BA5AE-996A-CF5F-D532-26EDE81F89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319947-4DDE-A316-5D10-17A5D3BDE948}"/>
              </a:ext>
            </a:extLst>
          </p:cNvPr>
          <p:cNvSpPr>
            <a:spLocks noGrp="1"/>
          </p:cNvSpPr>
          <p:nvPr>
            <p:ph type="title"/>
          </p:nvPr>
        </p:nvSpPr>
        <p:spPr>
          <a:xfrm>
            <a:off x="612648" y="0"/>
            <a:ext cx="10653578" cy="294042"/>
          </a:xfrm>
        </p:spPr>
        <p:txBody>
          <a:bodyPr>
            <a:normAutofit fontScale="90000"/>
          </a:bodyPr>
          <a:lstStyle/>
          <a:p>
            <a:r>
              <a:rPr lang="en-US" dirty="0" err="1"/>
              <a:t>Promptable</a:t>
            </a:r>
            <a:r>
              <a:rPr lang="en-US" dirty="0"/>
              <a:t> Image Segmentation -Motivation</a:t>
            </a:r>
          </a:p>
        </p:txBody>
      </p:sp>
      <p:sp>
        <p:nvSpPr>
          <p:cNvPr id="3" name="Content Placeholder 2">
            <a:extLst>
              <a:ext uri="{FF2B5EF4-FFF2-40B4-BE49-F238E27FC236}">
                <a16:creationId xmlns:a16="http://schemas.microsoft.com/office/drawing/2014/main" id="{B6565926-BAC9-6DD1-6799-83C2BF9AAEB2}"/>
              </a:ext>
            </a:extLst>
          </p:cNvPr>
          <p:cNvSpPr>
            <a:spLocks noGrp="1"/>
          </p:cNvSpPr>
          <p:nvPr>
            <p:ph idx="1"/>
          </p:nvPr>
        </p:nvSpPr>
        <p:spPr>
          <a:xfrm>
            <a:off x="769210" y="609885"/>
            <a:ext cx="10653579" cy="4593828"/>
          </a:xfrm>
        </p:spPr>
        <p:txBody>
          <a:bodyPr>
            <a:normAutofit fontScale="92500" lnSpcReduction="10000"/>
          </a:bodyPr>
          <a:lstStyle/>
          <a:p>
            <a:pPr marL="0" indent="0">
              <a:buNone/>
            </a:pPr>
            <a:r>
              <a:rPr lang="en-US" b="1" dirty="0"/>
              <a:t>Traditional Segmentation</a:t>
            </a:r>
          </a:p>
          <a:p>
            <a:pPr marL="228600" lvl="1" indent="0">
              <a:buNone/>
            </a:pPr>
            <a:r>
              <a:rPr lang="en-US" dirty="0"/>
              <a:t>Depending on the approach:</a:t>
            </a:r>
          </a:p>
          <a:p>
            <a:pPr marL="228600" lvl="1" indent="0">
              <a:buNone/>
            </a:pPr>
            <a:r>
              <a:rPr lang="en-US" b="1" dirty="0"/>
              <a:t>Classical CV</a:t>
            </a:r>
            <a:endParaRPr lang="en-US" dirty="0"/>
          </a:p>
          <a:p>
            <a:pPr lvl="1"/>
            <a:r>
              <a:rPr lang="en-US" dirty="0"/>
              <a:t>Image → Thresholding / Edges / Regions / Morphology → Segmentation</a:t>
            </a:r>
          </a:p>
          <a:p>
            <a:endParaRPr lang="en-US" b="1" dirty="0"/>
          </a:p>
          <a:p>
            <a:pPr marL="0" indent="0">
              <a:buNone/>
            </a:pPr>
            <a:r>
              <a:rPr lang="en-US" b="1" dirty="0"/>
              <a:t>Deep Learning</a:t>
            </a:r>
            <a:endParaRPr lang="en-US" dirty="0"/>
          </a:p>
          <a:p>
            <a:pPr lvl="1"/>
            <a:r>
              <a:rPr lang="en-US" dirty="0"/>
              <a:t>Labeled Images + Pixel Masks → Train Segmentation Model → Fixed Task</a:t>
            </a:r>
          </a:p>
          <a:p>
            <a:pPr lvl="1"/>
            <a:r>
              <a:rPr lang="en-US" dirty="0"/>
              <a:t>The second approach can require </a:t>
            </a:r>
            <a:r>
              <a:rPr lang="en-US" b="1" dirty="0">
                <a:solidFill>
                  <a:srgbClr val="C00000"/>
                </a:solidFill>
              </a:rPr>
              <a:t>expensive pixel-level annotations</a:t>
            </a:r>
            <a:r>
              <a:rPr lang="en-US" dirty="0"/>
              <a:t>.</a:t>
            </a:r>
          </a:p>
          <a:p>
            <a:pPr marL="0" indent="0">
              <a:buNone/>
            </a:pPr>
            <a:endParaRPr lang="en-US" dirty="0"/>
          </a:p>
          <a:p>
            <a:pPr marL="0" indent="0">
              <a:buNone/>
            </a:pPr>
            <a:r>
              <a:rPr lang="en-US" b="1" i="1" dirty="0"/>
              <a:t>CAN We use foundational model with a prompt?   My experience –not so great requires iterative prompting (note- mask on previous page made with Gemini + prompts ---took me 10 tries and reiterations of prompt to get it right) </a:t>
            </a:r>
            <a:r>
              <a:rPr lang="en-US" b="1" i="1" dirty="0">
                <a:sym typeface="Wingdings" panose="05000000000000000000" pitchFamily="2" charset="2"/>
              </a:rPr>
              <a:t> it gave me stuff like   HMM?</a:t>
            </a:r>
            <a:endParaRPr lang="en-US" b="1" i="1" dirty="0"/>
          </a:p>
        </p:txBody>
      </p:sp>
      <p:pic>
        <p:nvPicPr>
          <p:cNvPr id="6" name="Picture 5" descr="AI generated image">
            <a:extLst>
              <a:ext uri="{FF2B5EF4-FFF2-40B4-BE49-F238E27FC236}">
                <a16:creationId xmlns:a16="http://schemas.microsoft.com/office/drawing/2014/main" id="{35FD559D-E9CF-7C16-770A-FD96ABBC0527}"/>
              </a:ext>
            </a:extLst>
          </p:cNvPr>
          <p:cNvPicPr>
            <a:picLocks noChangeAspect="1"/>
          </p:cNvPicPr>
          <p:nvPr/>
        </p:nvPicPr>
        <p:blipFill>
          <a:blip r:embed="rId2"/>
          <a:stretch>
            <a:fillRect/>
          </a:stretch>
        </p:blipFill>
        <p:spPr>
          <a:xfrm>
            <a:off x="1255060" y="5342811"/>
            <a:ext cx="2253129" cy="1515189"/>
          </a:xfrm>
          <a:prstGeom prst="rect">
            <a:avLst/>
          </a:prstGeom>
        </p:spPr>
      </p:pic>
      <p:pic>
        <p:nvPicPr>
          <p:cNvPr id="8" name="Picture 7" descr="AI generated image">
            <a:extLst>
              <a:ext uri="{FF2B5EF4-FFF2-40B4-BE49-F238E27FC236}">
                <a16:creationId xmlns:a16="http://schemas.microsoft.com/office/drawing/2014/main" id="{E2EF0A43-1C66-62DF-B70A-FD4B4BB8C610}"/>
              </a:ext>
            </a:extLst>
          </p:cNvPr>
          <p:cNvPicPr>
            <a:picLocks noChangeAspect="1"/>
          </p:cNvPicPr>
          <p:nvPr/>
        </p:nvPicPr>
        <p:blipFill>
          <a:blip r:embed="rId3"/>
          <a:stretch>
            <a:fillRect/>
          </a:stretch>
        </p:blipFill>
        <p:spPr>
          <a:xfrm>
            <a:off x="3749457" y="5395659"/>
            <a:ext cx="2189980" cy="1472722"/>
          </a:xfrm>
          <a:prstGeom prst="rect">
            <a:avLst/>
          </a:prstGeom>
        </p:spPr>
      </p:pic>
      <p:pic>
        <p:nvPicPr>
          <p:cNvPr id="9" name="Picture 8" descr="AI generated image">
            <a:extLst>
              <a:ext uri="{FF2B5EF4-FFF2-40B4-BE49-F238E27FC236}">
                <a16:creationId xmlns:a16="http://schemas.microsoft.com/office/drawing/2014/main" id="{750E197E-1A41-F3A8-27B6-F3E5891C53B9}"/>
              </a:ext>
            </a:extLst>
          </p:cNvPr>
          <p:cNvPicPr>
            <a:picLocks noChangeAspect="1"/>
          </p:cNvPicPr>
          <p:nvPr/>
        </p:nvPicPr>
        <p:blipFill>
          <a:blip r:embed="rId4"/>
          <a:stretch>
            <a:fillRect/>
          </a:stretch>
        </p:blipFill>
        <p:spPr>
          <a:xfrm>
            <a:off x="6252565" y="5329965"/>
            <a:ext cx="2274034" cy="1528035"/>
          </a:xfrm>
          <a:prstGeom prst="rect">
            <a:avLst/>
          </a:prstGeom>
        </p:spPr>
      </p:pic>
      <p:pic>
        <p:nvPicPr>
          <p:cNvPr id="11" name="Picture 10" descr="AI generated image">
            <a:extLst>
              <a:ext uri="{FF2B5EF4-FFF2-40B4-BE49-F238E27FC236}">
                <a16:creationId xmlns:a16="http://schemas.microsoft.com/office/drawing/2014/main" id="{15181A06-501E-A976-491F-539D16EDCCE4}"/>
              </a:ext>
            </a:extLst>
          </p:cNvPr>
          <p:cNvPicPr>
            <a:picLocks noChangeAspect="1"/>
          </p:cNvPicPr>
          <p:nvPr/>
        </p:nvPicPr>
        <p:blipFill>
          <a:blip r:embed="rId5"/>
          <a:stretch>
            <a:fillRect/>
          </a:stretch>
        </p:blipFill>
        <p:spPr>
          <a:xfrm>
            <a:off x="8988397" y="2312895"/>
            <a:ext cx="2102859" cy="1414135"/>
          </a:xfrm>
          <a:prstGeom prst="rect">
            <a:avLst/>
          </a:prstGeom>
        </p:spPr>
      </p:pic>
    </p:spTree>
    <p:extLst>
      <p:ext uri="{BB962C8B-B14F-4D97-AF65-F5344CB8AC3E}">
        <p14:creationId xmlns:p14="http://schemas.microsoft.com/office/powerpoint/2010/main" val="8301622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51C4E-C2D0-8692-1BE6-01165B9F8094}"/>
              </a:ext>
            </a:extLst>
          </p:cNvPr>
          <p:cNvSpPr>
            <a:spLocks noGrp="1"/>
          </p:cNvSpPr>
          <p:nvPr>
            <p:ph type="title"/>
          </p:nvPr>
        </p:nvSpPr>
        <p:spPr/>
        <p:txBody>
          <a:bodyPr/>
          <a:lstStyle/>
          <a:p>
            <a:r>
              <a:rPr lang="en-US" dirty="0"/>
              <a:t>Visual Question Answering &amp; Multimodal Reasoning</a:t>
            </a:r>
          </a:p>
        </p:txBody>
      </p:sp>
      <p:sp>
        <p:nvSpPr>
          <p:cNvPr id="3" name="Text Placeholder 2">
            <a:extLst>
              <a:ext uri="{FF2B5EF4-FFF2-40B4-BE49-F238E27FC236}">
                <a16:creationId xmlns:a16="http://schemas.microsoft.com/office/drawing/2014/main" id="{CC0932E3-DBF7-27A0-286F-B592757AC485}"/>
              </a:ext>
            </a:extLst>
          </p:cNvPr>
          <p:cNvSpPr>
            <a:spLocks noGrp="1"/>
          </p:cNvSpPr>
          <p:nvPr>
            <p:ph type="body" idx="1"/>
          </p:nvPr>
        </p:nvSpPr>
        <p:spPr/>
        <p:txBody>
          <a:bodyPr/>
          <a:lstStyle/>
          <a:p>
            <a:r>
              <a:rPr lang="en-US" dirty="0"/>
              <a:t>Move beyond recognizing objects to reasoning about visual content</a:t>
            </a:r>
          </a:p>
        </p:txBody>
      </p:sp>
    </p:spTree>
    <p:extLst>
      <p:ext uri="{BB962C8B-B14F-4D97-AF65-F5344CB8AC3E}">
        <p14:creationId xmlns:p14="http://schemas.microsoft.com/office/powerpoint/2010/main" val="3549139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57F7D-4B09-5B36-73B5-0112D7148903}"/>
              </a:ext>
            </a:extLst>
          </p:cNvPr>
          <p:cNvSpPr>
            <a:spLocks noGrp="1"/>
          </p:cNvSpPr>
          <p:nvPr>
            <p:ph type="title"/>
          </p:nvPr>
        </p:nvSpPr>
        <p:spPr/>
        <p:txBody>
          <a:bodyPr/>
          <a:lstStyle/>
          <a:p>
            <a:r>
              <a:rPr lang="en-US" dirty="0"/>
              <a:t>Visual Question Answering &amp; Multimodal Reasoning</a:t>
            </a:r>
          </a:p>
        </p:txBody>
      </p:sp>
      <p:sp>
        <p:nvSpPr>
          <p:cNvPr id="3" name="Content Placeholder 2">
            <a:extLst>
              <a:ext uri="{FF2B5EF4-FFF2-40B4-BE49-F238E27FC236}">
                <a16:creationId xmlns:a16="http://schemas.microsoft.com/office/drawing/2014/main" id="{8C3332B7-72A0-FDD2-D33B-E85FE437F542}"/>
              </a:ext>
            </a:extLst>
          </p:cNvPr>
          <p:cNvSpPr>
            <a:spLocks noGrp="1"/>
          </p:cNvSpPr>
          <p:nvPr>
            <p:ph idx="1"/>
          </p:nvPr>
        </p:nvSpPr>
        <p:spPr/>
        <p:txBody>
          <a:bodyPr/>
          <a:lstStyle/>
          <a:p>
            <a:pPr marL="0" indent="0">
              <a:buNone/>
            </a:pPr>
            <a:r>
              <a:rPr lang="en-US" sz="1400" b="1" dirty="0"/>
              <a:t>IMAGE + NATURAL-LANGUAGE QUESTION</a:t>
            </a:r>
            <a:endParaRPr lang="en-US" sz="1400" dirty="0"/>
          </a:p>
          <a:p>
            <a:pPr marL="0" indent="0">
              <a:buNone/>
            </a:pPr>
            <a:r>
              <a:rPr lang="en-US" sz="1400" dirty="0"/>
              <a:t>↓</a:t>
            </a:r>
          </a:p>
          <a:p>
            <a:pPr marL="0" indent="0">
              <a:buNone/>
            </a:pPr>
            <a:r>
              <a:rPr lang="en-US" sz="1400" b="1" dirty="0"/>
              <a:t>VLM</a:t>
            </a:r>
            <a:endParaRPr lang="en-US" sz="1400" dirty="0"/>
          </a:p>
          <a:p>
            <a:pPr marL="0" indent="0">
              <a:buNone/>
            </a:pPr>
            <a:r>
              <a:rPr lang="en-US" sz="1400" dirty="0"/>
              <a:t>↓</a:t>
            </a:r>
          </a:p>
          <a:p>
            <a:pPr marL="0" indent="0">
              <a:buNone/>
            </a:pPr>
            <a:r>
              <a:rPr lang="en-US" sz="1400" b="1" dirty="0"/>
              <a:t>GENERATED ANSWER</a:t>
            </a:r>
            <a:endParaRPr lang="en-US" sz="1400" dirty="0"/>
          </a:p>
          <a:p>
            <a:pPr marL="0" indent="0">
              <a:buNone/>
            </a:pPr>
            <a:endParaRPr lang="en-US" dirty="0"/>
          </a:p>
        </p:txBody>
      </p:sp>
      <p:pic>
        <p:nvPicPr>
          <p:cNvPr id="7" name="Picture 6" descr="AI generated image">
            <a:extLst>
              <a:ext uri="{FF2B5EF4-FFF2-40B4-BE49-F238E27FC236}">
                <a16:creationId xmlns:a16="http://schemas.microsoft.com/office/drawing/2014/main" id="{0C3C10FB-AF2B-5C35-D455-E12C8F853D3B}"/>
              </a:ext>
            </a:extLst>
          </p:cNvPr>
          <p:cNvPicPr>
            <a:picLocks noChangeAspect="1"/>
          </p:cNvPicPr>
          <p:nvPr/>
        </p:nvPicPr>
        <p:blipFill>
          <a:blip r:embed="rId2"/>
          <a:stretch>
            <a:fillRect/>
          </a:stretch>
        </p:blipFill>
        <p:spPr>
          <a:xfrm>
            <a:off x="5396753" y="1356659"/>
            <a:ext cx="2102859" cy="1414135"/>
          </a:xfrm>
          <a:prstGeom prst="rect">
            <a:avLst/>
          </a:prstGeom>
        </p:spPr>
      </p:pic>
      <p:sp>
        <p:nvSpPr>
          <p:cNvPr id="8" name="TextBox 7">
            <a:extLst>
              <a:ext uri="{FF2B5EF4-FFF2-40B4-BE49-F238E27FC236}">
                <a16:creationId xmlns:a16="http://schemas.microsoft.com/office/drawing/2014/main" id="{5F1C83AF-533E-DF96-AA07-195550733782}"/>
              </a:ext>
            </a:extLst>
          </p:cNvPr>
          <p:cNvSpPr txBox="1"/>
          <p:nvPr/>
        </p:nvSpPr>
        <p:spPr>
          <a:xfrm>
            <a:off x="7948707" y="1476187"/>
            <a:ext cx="3585882" cy="646331"/>
          </a:xfrm>
          <a:prstGeom prst="rect">
            <a:avLst/>
          </a:prstGeom>
          <a:solidFill>
            <a:schemeClr val="bg1">
              <a:lumMod val="85000"/>
            </a:schemeClr>
          </a:solidFill>
        </p:spPr>
        <p:txBody>
          <a:bodyPr wrap="square" rtlCol="0">
            <a:spAutoFit/>
          </a:bodyPr>
          <a:lstStyle/>
          <a:p>
            <a:r>
              <a:rPr lang="en-US" dirty="0"/>
              <a:t>Is the dog standing closer to the person or to the bicycle?</a:t>
            </a:r>
          </a:p>
        </p:txBody>
      </p:sp>
      <p:sp>
        <p:nvSpPr>
          <p:cNvPr id="10" name="TextBox 9">
            <a:extLst>
              <a:ext uri="{FF2B5EF4-FFF2-40B4-BE49-F238E27FC236}">
                <a16:creationId xmlns:a16="http://schemas.microsoft.com/office/drawing/2014/main" id="{D4FA4B5F-4259-BDE3-F689-34A5DB0A3316}"/>
              </a:ext>
            </a:extLst>
          </p:cNvPr>
          <p:cNvSpPr txBox="1"/>
          <p:nvPr/>
        </p:nvSpPr>
        <p:spPr>
          <a:xfrm>
            <a:off x="5396753" y="3967753"/>
            <a:ext cx="6096000" cy="1785104"/>
          </a:xfrm>
          <a:prstGeom prst="rect">
            <a:avLst/>
          </a:prstGeom>
          <a:solidFill>
            <a:schemeClr val="bg1">
              <a:lumMod val="85000"/>
            </a:schemeClr>
          </a:solidFill>
        </p:spPr>
        <p:txBody>
          <a:bodyPr wrap="square">
            <a:spAutoFit/>
          </a:bodyPr>
          <a:lstStyle/>
          <a:p>
            <a:pPr marL="0" marR="0">
              <a:spcBef>
                <a:spcPts val="1200"/>
              </a:spcBef>
              <a:spcAft>
                <a:spcPts val="1200"/>
              </a:spcAft>
              <a:buNone/>
            </a:pPr>
            <a:r>
              <a:rPr lang="en-US" b="0" dirty="0">
                <a:effectLst/>
              </a:rPr>
              <a:t>The dog is standing significantly closer to the </a:t>
            </a:r>
            <a:r>
              <a:rPr lang="en-US" b="1" dirty="0">
                <a:effectLst/>
              </a:rPr>
              <a:t>person</a:t>
            </a:r>
            <a:r>
              <a:rPr lang="en-US" b="0" dirty="0">
                <a:effectLst/>
              </a:rPr>
              <a:t>.</a:t>
            </a:r>
          </a:p>
          <a:p>
            <a:pPr marL="0" marR="0">
              <a:spcBef>
                <a:spcPts val="1200"/>
              </a:spcBef>
              <a:spcAft>
                <a:spcPts val="1200"/>
              </a:spcAft>
              <a:buNone/>
            </a:pPr>
            <a:r>
              <a:rPr lang="en-US" b="0" dirty="0">
                <a:effectLst/>
              </a:rPr>
              <a:t>The person is holding the dog's leash directly next to it, while the bicycle is located on the far left side of the scene, separated by a stretch of pavement and a yellow curb.</a:t>
            </a:r>
          </a:p>
        </p:txBody>
      </p:sp>
      <p:sp>
        <p:nvSpPr>
          <p:cNvPr id="12" name="Arrow: Down 11">
            <a:extLst>
              <a:ext uri="{FF2B5EF4-FFF2-40B4-BE49-F238E27FC236}">
                <a16:creationId xmlns:a16="http://schemas.microsoft.com/office/drawing/2014/main" id="{3E6B358D-1EE7-18FE-DB84-660C43E3F4FD}"/>
              </a:ext>
            </a:extLst>
          </p:cNvPr>
          <p:cNvSpPr/>
          <p:nvPr/>
        </p:nvSpPr>
        <p:spPr>
          <a:xfrm>
            <a:off x="6672730" y="2658543"/>
            <a:ext cx="2551953" cy="120724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Gemini</a:t>
            </a:r>
          </a:p>
        </p:txBody>
      </p:sp>
    </p:spTree>
    <p:extLst>
      <p:ext uri="{BB962C8B-B14F-4D97-AF65-F5344CB8AC3E}">
        <p14:creationId xmlns:p14="http://schemas.microsoft.com/office/powerpoint/2010/main" val="21765418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4DAB25-609E-C50F-1F12-3D0A316042B6}"/>
              </a:ext>
            </a:extLst>
          </p:cNvPr>
          <p:cNvSpPr>
            <a:spLocks noGrp="1"/>
          </p:cNvSpPr>
          <p:nvPr>
            <p:ph type="title"/>
          </p:nvPr>
        </p:nvSpPr>
        <p:spPr/>
        <p:txBody>
          <a:bodyPr/>
          <a:lstStyle/>
          <a:p>
            <a:r>
              <a:rPr lang="en-US" dirty="0"/>
              <a:t>Structured Visual Information Extraction</a:t>
            </a:r>
          </a:p>
        </p:txBody>
      </p:sp>
      <p:sp>
        <p:nvSpPr>
          <p:cNvPr id="3" name="Text Placeholder 2">
            <a:extLst>
              <a:ext uri="{FF2B5EF4-FFF2-40B4-BE49-F238E27FC236}">
                <a16:creationId xmlns:a16="http://schemas.microsoft.com/office/drawing/2014/main" id="{24101991-0951-C756-D6FE-CF68D1D87BE5}"/>
              </a:ext>
            </a:extLst>
          </p:cNvPr>
          <p:cNvSpPr>
            <a:spLocks noGrp="1"/>
          </p:cNvSpPr>
          <p:nvPr>
            <p:ph type="body" idx="1"/>
          </p:nvPr>
        </p:nvSpPr>
        <p:spPr/>
        <p:txBody>
          <a:bodyPr/>
          <a:lstStyle/>
          <a:p>
            <a:r>
              <a:rPr lang="en-US" dirty="0"/>
              <a:t>Turn unstructured visual content into structured data</a:t>
            </a:r>
          </a:p>
        </p:txBody>
      </p:sp>
    </p:spTree>
    <p:extLst>
      <p:ext uri="{BB962C8B-B14F-4D97-AF65-F5344CB8AC3E}">
        <p14:creationId xmlns:p14="http://schemas.microsoft.com/office/powerpoint/2010/main" val="41304997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D07DE-B09C-0D85-5B54-3F9B0C94A9AE}"/>
              </a:ext>
            </a:extLst>
          </p:cNvPr>
          <p:cNvSpPr>
            <a:spLocks noGrp="1"/>
          </p:cNvSpPr>
          <p:nvPr>
            <p:ph type="title"/>
          </p:nvPr>
        </p:nvSpPr>
        <p:spPr>
          <a:xfrm>
            <a:off x="301871" y="190052"/>
            <a:ext cx="10653578" cy="443454"/>
          </a:xfrm>
        </p:spPr>
        <p:txBody>
          <a:bodyPr>
            <a:normAutofit fontScale="90000"/>
          </a:bodyPr>
          <a:lstStyle/>
          <a:p>
            <a:r>
              <a:rPr lang="en-US" dirty="0"/>
              <a:t>Structured Visual Information Extraction</a:t>
            </a:r>
          </a:p>
        </p:txBody>
      </p:sp>
      <p:sp>
        <p:nvSpPr>
          <p:cNvPr id="3" name="Content Placeholder 2">
            <a:extLst>
              <a:ext uri="{FF2B5EF4-FFF2-40B4-BE49-F238E27FC236}">
                <a16:creationId xmlns:a16="http://schemas.microsoft.com/office/drawing/2014/main" id="{04BA8B78-BA26-B341-A28B-69A3C00360CD}"/>
              </a:ext>
            </a:extLst>
          </p:cNvPr>
          <p:cNvSpPr>
            <a:spLocks noGrp="1"/>
          </p:cNvSpPr>
          <p:nvPr>
            <p:ph idx="1"/>
          </p:nvPr>
        </p:nvSpPr>
        <p:spPr>
          <a:xfrm>
            <a:off x="122577" y="1680898"/>
            <a:ext cx="8340106" cy="4593828"/>
          </a:xfrm>
        </p:spPr>
        <p:txBody>
          <a:bodyPr/>
          <a:lstStyle/>
          <a:p>
            <a:pPr marL="0" indent="0">
              <a:buNone/>
            </a:pPr>
            <a:r>
              <a:rPr lang="en-US" dirty="0">
                <a:highlight>
                  <a:srgbClr val="FFFF00"/>
                </a:highlight>
              </a:rPr>
              <a:t>This is NOT a new concept and is often pragmatically what we do in many ML based applications.   But, it is worth emphasizing</a:t>
            </a:r>
          </a:p>
          <a:p>
            <a:pPr marL="0" indent="0">
              <a:buNone/>
            </a:pPr>
            <a:endParaRPr lang="en-US" dirty="0"/>
          </a:p>
          <a:p>
            <a:pPr marL="0" indent="0">
              <a:buNone/>
            </a:pPr>
            <a:r>
              <a:rPr lang="en-US" b="1" dirty="0"/>
              <a:t>Instead of asking a VLM:</a:t>
            </a:r>
          </a:p>
          <a:p>
            <a:pPr marL="228600" lvl="1" indent="0">
              <a:buNone/>
            </a:pPr>
            <a:r>
              <a:rPr lang="en-US" b="1" dirty="0"/>
              <a:t>“Describe this image.”</a:t>
            </a:r>
            <a:endParaRPr lang="en-US" dirty="0"/>
          </a:p>
          <a:p>
            <a:pPr marL="228600" lvl="1" indent="0">
              <a:buNone/>
            </a:pPr>
            <a:r>
              <a:rPr lang="en-US" dirty="0"/>
              <a:t>and receiving an unstructured paragraph, ask:</a:t>
            </a:r>
          </a:p>
          <a:p>
            <a:pPr marL="0" indent="0">
              <a:buNone/>
            </a:pPr>
            <a:r>
              <a:rPr lang="en-US" b="1" dirty="0"/>
              <a:t>Ask:</a:t>
            </a:r>
          </a:p>
          <a:p>
            <a:pPr marL="228600" lvl="1" indent="0">
              <a:buNone/>
            </a:pPr>
            <a:r>
              <a:rPr lang="en-US" b="1" dirty="0"/>
              <a:t>“Analyze this image and return the requested information using this JSON structure.”</a:t>
            </a:r>
            <a:endParaRPr lang="en-US" dirty="0"/>
          </a:p>
          <a:p>
            <a:pPr marL="0" indent="0">
              <a:buNone/>
            </a:pPr>
            <a:endParaRPr lang="en-US" dirty="0"/>
          </a:p>
        </p:txBody>
      </p:sp>
      <p:sp>
        <p:nvSpPr>
          <p:cNvPr id="5" name="TextBox 4">
            <a:extLst>
              <a:ext uri="{FF2B5EF4-FFF2-40B4-BE49-F238E27FC236}">
                <a16:creationId xmlns:a16="http://schemas.microsoft.com/office/drawing/2014/main" id="{A80FC25A-586E-752A-6BA6-790EC269C537}"/>
              </a:ext>
            </a:extLst>
          </p:cNvPr>
          <p:cNvSpPr txBox="1"/>
          <p:nvPr/>
        </p:nvSpPr>
        <p:spPr>
          <a:xfrm>
            <a:off x="8866035" y="783057"/>
            <a:ext cx="3203388" cy="6186309"/>
          </a:xfrm>
          <a:prstGeom prst="rect">
            <a:avLst/>
          </a:prstGeom>
          <a:solidFill>
            <a:schemeClr val="bg1">
              <a:lumMod val="85000"/>
            </a:schemeClr>
          </a:solidFill>
        </p:spPr>
        <p:txBody>
          <a:bodyPr wrap="square">
            <a:spAutoFit/>
          </a:bodyPr>
          <a:lstStyle/>
          <a:p>
            <a:r>
              <a:rPr lang="en-US" sz="1600" dirty="0"/>
              <a:t>{</a:t>
            </a:r>
          </a:p>
          <a:p>
            <a:r>
              <a:rPr lang="en-US" sz="1600" dirty="0"/>
              <a:t>  "objects": {</a:t>
            </a:r>
          </a:p>
          <a:p>
            <a:r>
              <a:rPr lang="en-US" sz="1600" dirty="0"/>
              <a:t>    "people": 1,</a:t>
            </a:r>
          </a:p>
          <a:p>
            <a:r>
              <a:rPr lang="en-US" sz="1600" dirty="0"/>
              <a:t>    "dogs": 1,</a:t>
            </a:r>
          </a:p>
          <a:p>
            <a:r>
              <a:rPr lang="en-US" sz="1600" dirty="0"/>
              <a:t>    "bicycles": 1,</a:t>
            </a:r>
          </a:p>
          <a:p>
            <a:r>
              <a:rPr lang="en-US" sz="1600" dirty="0"/>
              <a:t>    "cars": 1</a:t>
            </a:r>
          </a:p>
          <a:p>
            <a:r>
              <a:rPr lang="en-US" sz="1600" dirty="0"/>
              <a:t>  },</a:t>
            </a:r>
          </a:p>
          <a:p>
            <a:r>
              <a:rPr lang="en-US" sz="1600" dirty="0"/>
              <a:t>  "person": {</a:t>
            </a:r>
          </a:p>
          <a:p>
            <a:r>
              <a:rPr lang="en-US" sz="1600" dirty="0"/>
              <a:t>    "standing": true,</a:t>
            </a:r>
          </a:p>
          <a:p>
            <a:r>
              <a:rPr lang="en-US" sz="1600" dirty="0"/>
              <a:t>    "</a:t>
            </a:r>
            <a:r>
              <a:rPr lang="en-US" sz="1600" dirty="0" err="1"/>
              <a:t>holding_dog_leash</a:t>
            </a:r>
            <a:r>
              <a:rPr lang="en-US" sz="1600" dirty="0"/>
              <a:t>": true</a:t>
            </a:r>
          </a:p>
          <a:p>
            <a:r>
              <a:rPr lang="en-US" sz="1600" dirty="0"/>
              <a:t>  },</a:t>
            </a:r>
          </a:p>
          <a:p>
            <a:r>
              <a:rPr lang="en-US" sz="1600" dirty="0"/>
              <a:t>  "dog": {</a:t>
            </a:r>
          </a:p>
          <a:p>
            <a:r>
              <a:rPr lang="en-US" sz="1600" dirty="0"/>
              <a:t>    "</a:t>
            </a:r>
            <a:r>
              <a:rPr lang="en-US" sz="1600" dirty="0" err="1"/>
              <a:t>on_leash</a:t>
            </a:r>
            <a:r>
              <a:rPr lang="en-US" sz="1600" dirty="0"/>
              <a:t>": true,</a:t>
            </a:r>
          </a:p>
          <a:p>
            <a:r>
              <a:rPr lang="en-US" sz="1600" dirty="0"/>
              <a:t>    "</a:t>
            </a:r>
            <a:r>
              <a:rPr lang="en-US" sz="1600" dirty="0" err="1"/>
              <a:t>near_person</a:t>
            </a:r>
            <a:r>
              <a:rPr lang="en-US" sz="1600" dirty="0"/>
              <a:t>": true,</a:t>
            </a:r>
          </a:p>
          <a:p>
            <a:r>
              <a:rPr lang="en-US" sz="1600" dirty="0"/>
              <a:t>    "</a:t>
            </a:r>
            <a:r>
              <a:rPr lang="en-US" sz="1600" dirty="0" err="1"/>
              <a:t>near_vehicle</a:t>
            </a:r>
            <a:r>
              <a:rPr lang="en-US" sz="1600" dirty="0"/>
              <a:t>": true</a:t>
            </a:r>
          </a:p>
          <a:p>
            <a:r>
              <a:rPr lang="en-US" sz="1600" dirty="0"/>
              <a:t>  },</a:t>
            </a:r>
          </a:p>
          <a:p>
            <a:r>
              <a:rPr lang="en-US" sz="1600" dirty="0"/>
              <a:t>  "bicycle": {</a:t>
            </a:r>
          </a:p>
          <a:p>
            <a:r>
              <a:rPr lang="en-US" sz="1600" dirty="0"/>
              <a:t>    "parked": true</a:t>
            </a:r>
          </a:p>
          <a:p>
            <a:r>
              <a:rPr lang="en-US" sz="1600" dirty="0"/>
              <a:t>  },</a:t>
            </a:r>
          </a:p>
          <a:p>
            <a:r>
              <a:rPr lang="en-US" sz="1600" dirty="0"/>
              <a:t>  "vehicle": {</a:t>
            </a:r>
          </a:p>
          <a:p>
            <a:r>
              <a:rPr lang="en-US" sz="1600" dirty="0"/>
              <a:t>    "type": "car",</a:t>
            </a:r>
          </a:p>
          <a:p>
            <a:r>
              <a:rPr lang="en-US" sz="1600" dirty="0"/>
              <a:t>    "parked": true</a:t>
            </a:r>
          </a:p>
          <a:p>
            <a:r>
              <a:rPr lang="en-US" sz="1600" dirty="0"/>
              <a:t>  }</a:t>
            </a:r>
          </a:p>
          <a:p>
            <a:r>
              <a:rPr lang="en-US" sz="1600" dirty="0"/>
              <a:t>}</a:t>
            </a:r>
          </a:p>
        </p:txBody>
      </p:sp>
    </p:spTree>
    <p:extLst>
      <p:ext uri="{BB962C8B-B14F-4D97-AF65-F5344CB8AC3E}">
        <p14:creationId xmlns:p14="http://schemas.microsoft.com/office/powerpoint/2010/main" val="40926241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CF13D-2DBB-77E8-378E-9396031B46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AC99BD-44DF-0739-E9D7-0FE7BEF46BDD}"/>
              </a:ext>
            </a:extLst>
          </p:cNvPr>
          <p:cNvSpPr>
            <a:spLocks noGrp="1"/>
          </p:cNvSpPr>
          <p:nvPr>
            <p:ph type="title"/>
          </p:nvPr>
        </p:nvSpPr>
        <p:spPr>
          <a:xfrm>
            <a:off x="301871" y="190052"/>
            <a:ext cx="10653578" cy="443454"/>
          </a:xfrm>
        </p:spPr>
        <p:txBody>
          <a:bodyPr>
            <a:normAutofit fontScale="90000"/>
          </a:bodyPr>
          <a:lstStyle/>
          <a:p>
            <a:r>
              <a:rPr lang="en-US" dirty="0"/>
              <a:t>Structured Visual Information Extraction -example</a:t>
            </a:r>
          </a:p>
        </p:txBody>
      </p:sp>
      <p:sp>
        <p:nvSpPr>
          <p:cNvPr id="3" name="Content Placeholder 2">
            <a:extLst>
              <a:ext uri="{FF2B5EF4-FFF2-40B4-BE49-F238E27FC236}">
                <a16:creationId xmlns:a16="http://schemas.microsoft.com/office/drawing/2014/main" id="{245B2DE2-8EDF-7F77-36FE-319819B01F02}"/>
              </a:ext>
            </a:extLst>
          </p:cNvPr>
          <p:cNvSpPr>
            <a:spLocks noGrp="1"/>
          </p:cNvSpPr>
          <p:nvPr>
            <p:ph idx="1"/>
          </p:nvPr>
        </p:nvSpPr>
        <p:spPr>
          <a:xfrm>
            <a:off x="236085" y="972686"/>
            <a:ext cx="8340106" cy="4593828"/>
          </a:xfrm>
        </p:spPr>
        <p:txBody>
          <a:bodyPr/>
          <a:lstStyle/>
          <a:p>
            <a:pPr marL="0" indent="0">
              <a:buNone/>
            </a:pPr>
            <a:r>
              <a:rPr lang="en-US" b="1" dirty="0"/>
              <a:t>Gemini:</a:t>
            </a:r>
          </a:p>
          <a:p>
            <a:pPr marL="228600" lvl="1" indent="0">
              <a:buNone/>
            </a:pPr>
            <a:r>
              <a:rPr lang="en-US" b="1" dirty="0"/>
              <a:t>“Describe this image.”</a:t>
            </a:r>
            <a:endParaRPr lang="en-US" dirty="0"/>
          </a:p>
          <a:p>
            <a:pPr marL="0" indent="0">
              <a:buNone/>
            </a:pPr>
            <a:endParaRPr lang="en-US" dirty="0"/>
          </a:p>
        </p:txBody>
      </p:sp>
      <p:sp>
        <p:nvSpPr>
          <p:cNvPr id="5" name="TextBox 4">
            <a:extLst>
              <a:ext uri="{FF2B5EF4-FFF2-40B4-BE49-F238E27FC236}">
                <a16:creationId xmlns:a16="http://schemas.microsoft.com/office/drawing/2014/main" id="{13E04FBA-4ABC-FFC2-8826-C616DC3623C6}"/>
              </a:ext>
            </a:extLst>
          </p:cNvPr>
          <p:cNvSpPr txBox="1"/>
          <p:nvPr/>
        </p:nvSpPr>
        <p:spPr>
          <a:xfrm>
            <a:off x="7557188" y="2730991"/>
            <a:ext cx="3203388" cy="1077218"/>
          </a:xfrm>
          <a:prstGeom prst="rect">
            <a:avLst/>
          </a:prstGeom>
          <a:solidFill>
            <a:schemeClr val="bg1">
              <a:lumMod val="85000"/>
            </a:schemeClr>
          </a:solidFill>
        </p:spPr>
        <p:txBody>
          <a:bodyPr wrap="square">
            <a:spAutoFit/>
          </a:bodyPr>
          <a:lstStyle/>
          <a:p>
            <a:r>
              <a:rPr lang="en-US" sz="1600" dirty="0"/>
              <a:t>[  {"box_2d":, "label": "bicycle"},  {"box_2d":, "label": "car"},  {"box_2d":, "label": "person"},  {"box_2d":, "label": "dog"}]</a:t>
            </a:r>
          </a:p>
        </p:txBody>
      </p:sp>
      <p:sp>
        <p:nvSpPr>
          <p:cNvPr id="4" name="Content Placeholder 2">
            <a:extLst>
              <a:ext uri="{FF2B5EF4-FFF2-40B4-BE49-F238E27FC236}">
                <a16:creationId xmlns:a16="http://schemas.microsoft.com/office/drawing/2014/main" id="{47CAFEF5-D641-72C8-0E9F-FB07100EF4BD}"/>
              </a:ext>
            </a:extLst>
          </p:cNvPr>
          <p:cNvSpPr txBox="1">
            <a:spLocks/>
          </p:cNvSpPr>
          <p:nvPr/>
        </p:nvSpPr>
        <p:spPr>
          <a:xfrm>
            <a:off x="6777347" y="972686"/>
            <a:ext cx="4506199" cy="4593828"/>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t>Gemini:</a:t>
            </a:r>
          </a:p>
          <a:p>
            <a:pPr marL="228600" lvl="1" indent="0">
              <a:buFont typeface="Arial" panose="020B0604020202020204" pitchFamily="34" charset="0"/>
              <a:buNone/>
            </a:pPr>
            <a:r>
              <a:rPr lang="en-US" b="1" dirty="0"/>
              <a:t>“Analyze this image and return the requested information using this JSON structure.”</a:t>
            </a:r>
            <a:endParaRPr lang="en-US" dirty="0"/>
          </a:p>
          <a:p>
            <a:pPr marL="0" indent="0">
              <a:buFont typeface="Arial" panose="020B0604020202020204" pitchFamily="34" charset="0"/>
              <a:buNone/>
            </a:pPr>
            <a:endParaRPr lang="en-US" dirty="0"/>
          </a:p>
        </p:txBody>
      </p:sp>
      <p:sp>
        <p:nvSpPr>
          <p:cNvPr id="7" name="TextBox 6">
            <a:extLst>
              <a:ext uri="{FF2B5EF4-FFF2-40B4-BE49-F238E27FC236}">
                <a16:creationId xmlns:a16="http://schemas.microsoft.com/office/drawing/2014/main" id="{39C13E3C-1835-EBEF-424A-E736D5394EAC}"/>
              </a:ext>
            </a:extLst>
          </p:cNvPr>
          <p:cNvSpPr txBox="1"/>
          <p:nvPr/>
        </p:nvSpPr>
        <p:spPr>
          <a:xfrm>
            <a:off x="301871" y="1694362"/>
            <a:ext cx="6096000" cy="5001369"/>
          </a:xfrm>
          <a:prstGeom prst="rect">
            <a:avLst/>
          </a:prstGeom>
          <a:solidFill>
            <a:schemeClr val="bg1">
              <a:lumMod val="85000"/>
            </a:schemeClr>
          </a:solidFill>
        </p:spPr>
        <p:txBody>
          <a:bodyPr wrap="square">
            <a:spAutoFit/>
          </a:bodyPr>
          <a:lstStyle/>
          <a:p>
            <a:pPr marL="0" marR="0">
              <a:spcBef>
                <a:spcPts val="1800"/>
              </a:spcBef>
              <a:spcAft>
                <a:spcPts val="900"/>
              </a:spcAft>
              <a:buNone/>
            </a:pPr>
            <a:r>
              <a:rPr lang="en-US" sz="1400" b="1" u="none" strike="noStrike" dirty="0">
                <a:effectLst/>
                <a:latin typeface="Google Sans"/>
              </a:rPr>
              <a:t>Core Subject and Scene</a:t>
            </a:r>
          </a:p>
          <a:p>
            <a:pPr marL="0" marR="0">
              <a:spcBef>
                <a:spcPts val="900"/>
              </a:spcBef>
              <a:spcAft>
                <a:spcPts val="1200"/>
              </a:spcAft>
              <a:buNone/>
            </a:pPr>
            <a:r>
              <a:rPr lang="en-US" sz="1100" b="0" u="none" strike="noStrike" dirty="0">
                <a:effectLst/>
                <a:latin typeface="Google Sans"/>
              </a:rPr>
              <a:t>The image shows an outdoor scene in a paved parking or driveway area next to a park, featuring a woman, a dog, a car, and a bicycle [image_dA1Rhr.png].</a:t>
            </a:r>
          </a:p>
          <a:p>
            <a:pPr marL="0" marR="0">
              <a:spcBef>
                <a:spcPts val="1800"/>
              </a:spcBef>
              <a:spcAft>
                <a:spcPts val="900"/>
              </a:spcAft>
              <a:buNone/>
            </a:pPr>
            <a:r>
              <a:rPr lang="en-US" sz="1400" b="1" u="none" strike="noStrike" dirty="0">
                <a:effectLst/>
                <a:latin typeface="Google Sans"/>
              </a:rPr>
              <a:t>Key Elements</a:t>
            </a:r>
          </a:p>
          <a:p>
            <a:pPr marL="342900" marR="0" lvl="0" indent="-342900">
              <a:spcBef>
                <a:spcPts val="900"/>
              </a:spcBef>
              <a:spcAft>
                <a:spcPts val="900"/>
              </a:spcAft>
              <a:buFont typeface="Arial" panose="020B0604020202020204" pitchFamily="34" charset="0"/>
              <a:buChar char="•"/>
            </a:pPr>
            <a:r>
              <a:rPr lang="en-US" sz="1100" b="1" u="none" strike="noStrike" dirty="0">
                <a:effectLst/>
                <a:latin typeface="Google Sans"/>
              </a:rPr>
              <a:t>The People and Animals</a:t>
            </a:r>
            <a:r>
              <a:rPr lang="en-US" sz="1100" b="0" u="none" strike="noStrike" dirty="0">
                <a:effectLst/>
                <a:latin typeface="Google Sans"/>
              </a:rPr>
              <a:t>: A woman wearing a red t-shirt, grey pants, a baseball cap, and sneakers stands near the center of the frame. She holds a blue leash attached to a medium-sized, light-colored (cream or off-white) dog with pointed ears and a curved tail [image_dA1Rhr.png].</a:t>
            </a:r>
          </a:p>
          <a:p>
            <a:pPr marL="342900" marR="0" lvl="0" indent="-342900">
              <a:spcBef>
                <a:spcPts val="900"/>
              </a:spcBef>
              <a:spcAft>
                <a:spcPts val="900"/>
              </a:spcAft>
              <a:buFont typeface="Arial" panose="020B0604020202020204" pitchFamily="34" charset="0"/>
              <a:buChar char="•"/>
            </a:pPr>
            <a:r>
              <a:rPr lang="en-US" sz="1100" b="1" u="none" strike="noStrike" dirty="0">
                <a:effectLst/>
                <a:latin typeface="Google Sans"/>
              </a:rPr>
              <a:t>The Vehicles</a:t>
            </a:r>
            <a:r>
              <a:rPr lang="en-US" sz="1100" b="0" u="none" strike="noStrike" dirty="0">
                <a:effectLst/>
                <a:latin typeface="Google Sans"/>
              </a:rPr>
              <a:t>: A grey or blue four-door sedan is parked directly behind the woman and dog. On the left side of the frame, a black Trek mountain bike rests against a yellow-painted curb [image_dA1Rhr.png].</a:t>
            </a:r>
          </a:p>
          <a:p>
            <a:pPr marL="342900" marR="0" lvl="0" indent="-342900">
              <a:spcBef>
                <a:spcPts val="900"/>
              </a:spcBef>
              <a:spcAft>
                <a:spcPts val="900"/>
              </a:spcAft>
              <a:buFont typeface="Arial" panose="020B0604020202020204" pitchFamily="34" charset="0"/>
              <a:buChar char="•"/>
            </a:pPr>
            <a:r>
              <a:rPr lang="en-US" sz="1100" b="1" u="none" strike="noStrike" dirty="0">
                <a:effectLst/>
                <a:latin typeface="Google Sans"/>
              </a:rPr>
              <a:t>The Background</a:t>
            </a:r>
            <a:r>
              <a:rPr lang="en-US" sz="1100" b="0" u="none" strike="noStrike" dirty="0">
                <a:effectLst/>
                <a:latin typeface="Google Sans"/>
              </a:rPr>
              <a:t>: The background consists of a grassy green hill with mature trees, some with white-painted lower trunks. A wooden building or shelter is visible in the distance among the trees [image_dA1Rhr.png].</a:t>
            </a:r>
          </a:p>
          <a:p>
            <a:pPr marL="342900" marR="0" lvl="0" indent="-342900">
              <a:spcBef>
                <a:spcPts val="900"/>
              </a:spcBef>
              <a:spcAft>
                <a:spcPts val="900"/>
              </a:spcAft>
              <a:buFont typeface="Arial" panose="020B0604020202020204" pitchFamily="34" charset="0"/>
              <a:buChar char="•"/>
            </a:pPr>
            <a:r>
              <a:rPr lang="en-US" sz="1100" b="1" u="none" strike="noStrike" dirty="0">
                <a:effectLst/>
                <a:latin typeface="Google Sans"/>
              </a:rPr>
              <a:t>Ground and Lighting</a:t>
            </a:r>
            <a:r>
              <a:rPr lang="en-US" sz="1100" b="0" u="none" strike="noStrike" dirty="0">
                <a:effectLst/>
                <a:latin typeface="Google Sans"/>
              </a:rPr>
              <a:t>: The ground is made of cobblestone or brick pavers. Bright, direct sunlight casts distinct shadows from the car, bicycle, and people onto the pavement [image_dA1Rhr.png].</a:t>
            </a:r>
          </a:p>
          <a:p>
            <a:pPr marL="0" marR="0">
              <a:spcBef>
                <a:spcPts val="900"/>
              </a:spcBef>
              <a:spcAft>
                <a:spcPts val="1200"/>
              </a:spcAft>
              <a:buNone/>
            </a:pPr>
            <a:r>
              <a:rPr lang="en-US" sz="1100" b="0" u="none" strike="noStrike" dirty="0">
                <a:effectLst/>
                <a:latin typeface="Google Sans"/>
              </a:rPr>
              <a:t>If you want to focus on any specific part of this scene, let me know if you would like to analyze the </a:t>
            </a:r>
            <a:r>
              <a:rPr lang="en-US" sz="1100" b="1" u="none" strike="noStrike" dirty="0">
                <a:effectLst/>
                <a:latin typeface="Google Sans"/>
              </a:rPr>
              <a:t>bicycle components</a:t>
            </a:r>
            <a:r>
              <a:rPr lang="en-US" sz="1100" b="0" u="none" strike="noStrike" dirty="0">
                <a:effectLst/>
                <a:latin typeface="Google Sans"/>
              </a:rPr>
              <a:t>, discuss the </a:t>
            </a:r>
            <a:r>
              <a:rPr lang="en-US" sz="1100" b="1" u="none" strike="noStrike" dirty="0">
                <a:effectLst/>
                <a:latin typeface="Google Sans"/>
              </a:rPr>
              <a:t>dog's breed traits</a:t>
            </a:r>
            <a:r>
              <a:rPr lang="en-US" sz="1100" b="0" u="none" strike="noStrike" dirty="0">
                <a:effectLst/>
                <a:latin typeface="Google Sans"/>
              </a:rPr>
              <a:t>, or explore </a:t>
            </a:r>
            <a:r>
              <a:rPr lang="en-US" sz="1100" b="1" u="none" strike="noStrike" dirty="0">
                <a:effectLst/>
                <a:latin typeface="Google Sans"/>
              </a:rPr>
              <a:t>how computer vision models process</a:t>
            </a:r>
            <a:r>
              <a:rPr lang="en-US" sz="1100" b="0" u="none" strike="noStrike" dirty="0">
                <a:effectLst/>
                <a:latin typeface="Google Sans"/>
              </a:rPr>
              <a:t> this composition.</a:t>
            </a:r>
          </a:p>
        </p:txBody>
      </p:sp>
      <p:sp>
        <p:nvSpPr>
          <p:cNvPr id="8" name="TextBox 7">
            <a:extLst>
              <a:ext uri="{FF2B5EF4-FFF2-40B4-BE49-F238E27FC236}">
                <a16:creationId xmlns:a16="http://schemas.microsoft.com/office/drawing/2014/main" id="{190C8D37-003F-59F3-FE84-C7B60F3C0A56}"/>
              </a:ext>
            </a:extLst>
          </p:cNvPr>
          <p:cNvSpPr txBox="1"/>
          <p:nvPr/>
        </p:nvSpPr>
        <p:spPr>
          <a:xfrm>
            <a:off x="7851529" y="4527176"/>
            <a:ext cx="914400" cy="1477328"/>
          </a:xfrm>
          <a:prstGeom prst="rect">
            <a:avLst/>
          </a:prstGeom>
          <a:solidFill>
            <a:srgbClr val="FF0000"/>
          </a:solidFill>
        </p:spPr>
        <p:txBody>
          <a:bodyPr wrap="square" rtlCol="0">
            <a:spAutoFit/>
          </a:bodyPr>
          <a:lstStyle/>
          <a:p>
            <a:r>
              <a:rPr lang="en-US" dirty="0"/>
              <a:t>YIKES –this isn’t very useful</a:t>
            </a:r>
          </a:p>
        </p:txBody>
      </p:sp>
    </p:spTree>
    <p:extLst>
      <p:ext uri="{BB962C8B-B14F-4D97-AF65-F5344CB8AC3E}">
        <p14:creationId xmlns:p14="http://schemas.microsoft.com/office/powerpoint/2010/main" val="11855487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42DF08-7B87-9BCB-D282-72B2208CC6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0F47C8-5429-4023-5D1D-640B4D2874D0}"/>
              </a:ext>
            </a:extLst>
          </p:cNvPr>
          <p:cNvSpPr>
            <a:spLocks noGrp="1"/>
          </p:cNvSpPr>
          <p:nvPr>
            <p:ph type="title"/>
          </p:nvPr>
        </p:nvSpPr>
        <p:spPr>
          <a:xfrm>
            <a:off x="301870" y="190052"/>
            <a:ext cx="11734741" cy="443454"/>
          </a:xfrm>
        </p:spPr>
        <p:txBody>
          <a:bodyPr>
            <a:normAutofit fontScale="90000"/>
          </a:bodyPr>
          <a:lstStyle/>
          <a:p>
            <a:r>
              <a:rPr lang="en-US" dirty="0"/>
              <a:t>Structured Visual Information Extraction –</a:t>
            </a:r>
            <a:r>
              <a:rPr lang="en-US" dirty="0">
                <a:highlight>
                  <a:srgbClr val="FFFF00"/>
                </a:highlight>
              </a:rPr>
              <a:t>example 2</a:t>
            </a:r>
          </a:p>
        </p:txBody>
      </p:sp>
      <p:sp>
        <p:nvSpPr>
          <p:cNvPr id="3" name="Content Placeholder 2">
            <a:extLst>
              <a:ext uri="{FF2B5EF4-FFF2-40B4-BE49-F238E27FC236}">
                <a16:creationId xmlns:a16="http://schemas.microsoft.com/office/drawing/2014/main" id="{FE2C1A44-EB6F-6031-74F8-BB6DE8EC873E}"/>
              </a:ext>
            </a:extLst>
          </p:cNvPr>
          <p:cNvSpPr>
            <a:spLocks noGrp="1"/>
          </p:cNvSpPr>
          <p:nvPr>
            <p:ph idx="1"/>
          </p:nvPr>
        </p:nvSpPr>
        <p:spPr>
          <a:xfrm>
            <a:off x="225641" y="633506"/>
            <a:ext cx="6161786" cy="4593828"/>
          </a:xfrm>
        </p:spPr>
        <p:txBody>
          <a:bodyPr/>
          <a:lstStyle/>
          <a:p>
            <a:pPr marL="0" indent="0">
              <a:buNone/>
            </a:pPr>
            <a:r>
              <a:rPr lang="en-US" b="1" dirty="0"/>
              <a:t>Gemini:</a:t>
            </a:r>
          </a:p>
          <a:p>
            <a:pPr marL="228600" lvl="1" indent="0">
              <a:buNone/>
            </a:pPr>
            <a:r>
              <a:rPr lang="en-US" b="1" dirty="0"/>
              <a:t>“</a:t>
            </a:r>
            <a:r>
              <a:rPr lang="en-US" dirty="0">
                <a:highlight>
                  <a:srgbClr val="FFFF00"/>
                </a:highlight>
              </a:rPr>
              <a:t>describe the objects in the image and their relationship to each other spatially”</a:t>
            </a:r>
          </a:p>
          <a:p>
            <a:pPr marL="0" indent="0">
              <a:buNone/>
            </a:pPr>
            <a:endParaRPr lang="en-US" dirty="0"/>
          </a:p>
        </p:txBody>
      </p:sp>
      <p:sp>
        <p:nvSpPr>
          <p:cNvPr id="4" name="Content Placeholder 2">
            <a:extLst>
              <a:ext uri="{FF2B5EF4-FFF2-40B4-BE49-F238E27FC236}">
                <a16:creationId xmlns:a16="http://schemas.microsoft.com/office/drawing/2014/main" id="{C351F5C8-C75D-61F5-8379-CE11033C583D}"/>
              </a:ext>
            </a:extLst>
          </p:cNvPr>
          <p:cNvSpPr txBox="1">
            <a:spLocks/>
          </p:cNvSpPr>
          <p:nvPr/>
        </p:nvSpPr>
        <p:spPr>
          <a:xfrm>
            <a:off x="6777347" y="972686"/>
            <a:ext cx="4506199" cy="4593828"/>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t>Gemini:</a:t>
            </a:r>
          </a:p>
          <a:p>
            <a:pPr marL="228600" lvl="1" indent="0">
              <a:buNone/>
            </a:pPr>
            <a:r>
              <a:rPr lang="en-US" b="1" dirty="0">
                <a:highlight>
                  <a:srgbClr val="FFFF00"/>
                </a:highlight>
              </a:rPr>
              <a:t>“</a:t>
            </a:r>
            <a:r>
              <a:rPr lang="en-US" dirty="0">
                <a:highlight>
                  <a:srgbClr val="FFFF00"/>
                </a:highlight>
              </a:rPr>
              <a:t>describe the objects in the image and their relationship to each other and return the information as structured JSON”</a:t>
            </a:r>
          </a:p>
        </p:txBody>
      </p:sp>
      <p:sp>
        <p:nvSpPr>
          <p:cNvPr id="7" name="TextBox 6">
            <a:extLst>
              <a:ext uri="{FF2B5EF4-FFF2-40B4-BE49-F238E27FC236}">
                <a16:creationId xmlns:a16="http://schemas.microsoft.com/office/drawing/2014/main" id="{16524B61-D8DF-9C41-A65E-48559B020C1F}"/>
              </a:ext>
            </a:extLst>
          </p:cNvPr>
          <p:cNvSpPr txBox="1"/>
          <p:nvPr/>
        </p:nvSpPr>
        <p:spPr>
          <a:xfrm>
            <a:off x="301871" y="1694362"/>
            <a:ext cx="6096000" cy="5262979"/>
          </a:xfrm>
          <a:prstGeom prst="rect">
            <a:avLst/>
          </a:prstGeom>
          <a:solidFill>
            <a:schemeClr val="bg1">
              <a:lumMod val="85000"/>
            </a:schemeClr>
          </a:solidFill>
        </p:spPr>
        <p:txBody>
          <a:bodyPr wrap="square">
            <a:spAutoFit/>
          </a:bodyPr>
          <a:lstStyle/>
          <a:p>
            <a:r>
              <a:rPr lang="en-US" sz="1050" b="1" dirty="0"/>
              <a:t>Spatial Distribution and Layout</a:t>
            </a:r>
          </a:p>
          <a:p>
            <a:r>
              <a:rPr lang="en-US" sz="1050" dirty="0"/>
              <a:t>The image features four main objects arranged horizontally across a cobblestone parking lane, set against a background of a grassy park hill and mature trees [image_Q00C37.png]. The layout moves from left to right: a bicycle, a parked car, a person standing beside the car, and a dog standing at the front of the vehicle [image_Q00C37.png].</a:t>
            </a:r>
          </a:p>
          <a:p>
            <a:r>
              <a:rPr lang="en-US" sz="1050" dirty="0"/>
              <a:t>[ BICYCLE ]              [  CAR  ]</a:t>
            </a:r>
          </a:p>
          <a:p>
            <a:r>
              <a:rPr lang="en-US" sz="1050" dirty="0"/>
              <a:t>(Far Left)                       (Center/Right)</a:t>
            </a:r>
          </a:p>
          <a:p>
            <a:r>
              <a:rPr lang="en-US" sz="1050" dirty="0"/>
              <a:t>                                          |-- [ PERSON ] (Middle-Right)</a:t>
            </a:r>
          </a:p>
          <a:p>
            <a:r>
              <a:rPr lang="en-US" sz="1050" dirty="0"/>
              <a:t>                                       |-- [  DOG   ] (Far-Right / Foreground)</a:t>
            </a:r>
          </a:p>
          <a:p>
            <a:r>
              <a:rPr lang="en-US" sz="1050" b="1" dirty="0"/>
              <a:t>Detailed Objects and Spatial Relationships</a:t>
            </a:r>
          </a:p>
          <a:p>
            <a:pPr lvl="0"/>
            <a:r>
              <a:rPr lang="en-US" sz="1050" dirty="0"/>
              <a:t>🚲 </a:t>
            </a:r>
            <a:r>
              <a:rPr lang="en-US" sz="1050" b="1" dirty="0"/>
              <a:t>Bicycle</a:t>
            </a:r>
            <a:r>
              <a:rPr lang="en-US" sz="1050" dirty="0"/>
              <a:t> [image_Q00C37.png]</a:t>
            </a:r>
          </a:p>
          <a:p>
            <a:pPr lvl="0"/>
            <a:r>
              <a:rPr lang="en-US" sz="1050" b="1" dirty="0"/>
              <a:t>Position</a:t>
            </a:r>
            <a:r>
              <a:rPr lang="en-US" sz="1050" dirty="0"/>
              <a:t>: Located on the far left side of the frame</a:t>
            </a:r>
          </a:p>
          <a:p>
            <a:pPr lvl="0"/>
            <a:r>
              <a:rPr lang="en-US" sz="1050" b="1" dirty="0"/>
              <a:t>Relationship</a:t>
            </a:r>
            <a:r>
              <a:rPr lang="en-US" sz="1050" dirty="0"/>
              <a:t>: It rests isolated against a yellow-painted concrete curb. It sits a few meters away from the front-left bumper of the car, completely separated from the other elements by a section of pavement </a:t>
            </a:r>
          </a:p>
          <a:p>
            <a:pPr lvl="0"/>
            <a:r>
              <a:rPr lang="en-US" sz="1050" dirty="0"/>
              <a:t>🚗 </a:t>
            </a:r>
            <a:r>
              <a:rPr lang="en-US" sz="1050" b="1" dirty="0"/>
              <a:t>Car</a:t>
            </a:r>
            <a:r>
              <a:rPr lang="en-US" sz="1050" dirty="0"/>
              <a:t> </a:t>
            </a:r>
          </a:p>
          <a:p>
            <a:pPr lvl="0"/>
            <a:r>
              <a:rPr lang="en-US" sz="1050" b="1" dirty="0"/>
              <a:t>Position</a:t>
            </a:r>
            <a:r>
              <a:rPr lang="en-US" sz="1050" dirty="0"/>
              <a:t>: Occupies the center to the right side of the frame </a:t>
            </a:r>
          </a:p>
          <a:p>
            <a:pPr lvl="0"/>
            <a:r>
              <a:rPr lang="en-US" sz="1050" b="1" dirty="0"/>
              <a:t>Relationship</a:t>
            </a:r>
            <a:r>
              <a:rPr lang="en-US" sz="1050" dirty="0"/>
              <a:t>: It serves as the primary physical backdrop for the subjects in the scene  It is parked parallel to the walkway behind the woman and the dog </a:t>
            </a:r>
          </a:p>
          <a:p>
            <a:pPr lvl="0"/>
            <a:r>
              <a:rPr lang="en-US" sz="1050" dirty="0"/>
              <a:t>👤 </a:t>
            </a:r>
            <a:r>
              <a:rPr lang="en-US" sz="1050" b="1" dirty="0"/>
              <a:t>Person</a:t>
            </a:r>
            <a:r>
              <a:rPr lang="en-US" sz="1050" dirty="0"/>
              <a:t> </a:t>
            </a:r>
          </a:p>
          <a:p>
            <a:pPr lvl="0"/>
            <a:r>
              <a:rPr lang="en-US" sz="1050" b="1" dirty="0"/>
              <a:t>Position</a:t>
            </a:r>
            <a:r>
              <a:rPr lang="en-US" sz="1050" dirty="0"/>
              <a:t>: Positioned in the middle-right area of the image </a:t>
            </a:r>
          </a:p>
          <a:p>
            <a:pPr lvl="0"/>
            <a:r>
              <a:rPr lang="en-US" sz="1050" b="1" dirty="0"/>
              <a:t>Relationship</a:t>
            </a:r>
            <a:r>
              <a:rPr lang="en-US" sz="1050" dirty="0"/>
              <a:t>: The woman stands on the pavement directly alongside the front-left door of the car . She is positioned between the vehicle's body and the dog, directly linking them both physically and visually as she holds the dog's leash .</a:t>
            </a:r>
          </a:p>
          <a:p>
            <a:pPr lvl="0"/>
            <a:r>
              <a:rPr lang="en-US" sz="1050" dirty="0"/>
              <a:t>🐕 </a:t>
            </a:r>
            <a:r>
              <a:rPr lang="en-US" sz="1050" b="1" dirty="0"/>
              <a:t>Dog</a:t>
            </a:r>
            <a:r>
              <a:rPr lang="en-US" sz="1050" dirty="0"/>
              <a:t>  </a:t>
            </a:r>
          </a:p>
          <a:p>
            <a:pPr lvl="0"/>
            <a:r>
              <a:rPr lang="en-US" sz="1050" b="1" dirty="0"/>
              <a:t>Position</a:t>
            </a:r>
            <a:r>
              <a:rPr lang="en-US" sz="1050" dirty="0"/>
              <a:t>: Positioned on the far right side, closest to the foreground.</a:t>
            </a:r>
          </a:p>
          <a:p>
            <a:pPr lvl="0"/>
            <a:r>
              <a:rPr lang="en-US" sz="1050" b="1" dirty="0"/>
              <a:t>Relationship</a:t>
            </a:r>
            <a:r>
              <a:rPr lang="en-US" sz="1050" dirty="0"/>
              <a:t>: The dog stands on the cobblestones adjacent to the front wheel and bumper of the sedan. It is positioned directly in front of and to the right of the woman, connected to her hands by a blue leash extending across the space between them If you want to look into specific details, let me know if you would like to </a:t>
            </a:r>
            <a:r>
              <a:rPr lang="en-US" sz="1050" b="1" dirty="0"/>
              <a:t>estimate the dimensions</a:t>
            </a:r>
            <a:r>
              <a:rPr lang="en-US" sz="1050" dirty="0"/>
              <a:t> of the objects or analyze the </a:t>
            </a:r>
            <a:r>
              <a:rPr lang="en-US" sz="1050" b="1" dirty="0"/>
              <a:t>shadow angles</a:t>
            </a:r>
            <a:r>
              <a:rPr lang="en-US" sz="1050" dirty="0"/>
              <a:t> to determine the sun's position.</a:t>
            </a:r>
            <a:br>
              <a:rPr lang="en-US" sz="1050" dirty="0"/>
            </a:br>
            <a:endParaRPr lang="en-US" sz="1050" dirty="0"/>
          </a:p>
        </p:txBody>
      </p:sp>
      <p:sp>
        <p:nvSpPr>
          <p:cNvPr id="8" name="TextBox 7">
            <a:extLst>
              <a:ext uri="{FF2B5EF4-FFF2-40B4-BE49-F238E27FC236}">
                <a16:creationId xmlns:a16="http://schemas.microsoft.com/office/drawing/2014/main" id="{9FC601B8-6F09-B330-45B5-EAF17EB8D60D}"/>
              </a:ext>
            </a:extLst>
          </p:cNvPr>
          <p:cNvSpPr txBox="1"/>
          <p:nvPr/>
        </p:nvSpPr>
        <p:spPr>
          <a:xfrm>
            <a:off x="6169239" y="3869764"/>
            <a:ext cx="1350661" cy="923330"/>
          </a:xfrm>
          <a:prstGeom prst="rect">
            <a:avLst/>
          </a:prstGeom>
          <a:solidFill>
            <a:srgbClr val="00B050"/>
          </a:solidFill>
        </p:spPr>
        <p:txBody>
          <a:bodyPr wrap="square" rtlCol="0">
            <a:spAutoFit/>
          </a:bodyPr>
          <a:lstStyle/>
          <a:p>
            <a:r>
              <a:rPr lang="en-US" dirty="0"/>
              <a:t>BETTER – prompts matter</a:t>
            </a:r>
          </a:p>
        </p:txBody>
      </p:sp>
      <p:pic>
        <p:nvPicPr>
          <p:cNvPr id="9" name="Picture 8">
            <a:extLst>
              <a:ext uri="{FF2B5EF4-FFF2-40B4-BE49-F238E27FC236}">
                <a16:creationId xmlns:a16="http://schemas.microsoft.com/office/drawing/2014/main" id="{70CD7806-08CC-76B5-1744-92CBA3807012}"/>
              </a:ext>
            </a:extLst>
          </p:cNvPr>
          <p:cNvPicPr>
            <a:picLocks noChangeAspect="1"/>
          </p:cNvPicPr>
          <p:nvPr/>
        </p:nvPicPr>
        <p:blipFill>
          <a:blip r:embed="rId2"/>
          <a:srcRect l="19118" t="22135" r="43541" b="14771"/>
          <a:stretch>
            <a:fillRect/>
          </a:stretch>
        </p:blipFill>
        <p:spPr>
          <a:xfrm>
            <a:off x="7899377" y="2363694"/>
            <a:ext cx="4292623" cy="4326964"/>
          </a:xfrm>
          <a:prstGeom prst="rect">
            <a:avLst/>
          </a:prstGeom>
        </p:spPr>
      </p:pic>
    </p:spTree>
    <p:extLst>
      <p:ext uri="{BB962C8B-B14F-4D97-AF65-F5344CB8AC3E}">
        <p14:creationId xmlns:p14="http://schemas.microsoft.com/office/powerpoint/2010/main" val="681249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B2128-5805-7631-A6B7-A3D879E58AB0}"/>
              </a:ext>
            </a:extLst>
          </p:cNvPr>
          <p:cNvSpPr>
            <a:spLocks noGrp="1"/>
          </p:cNvSpPr>
          <p:nvPr>
            <p:ph type="title"/>
          </p:nvPr>
        </p:nvSpPr>
        <p:spPr/>
        <p:txBody>
          <a:bodyPr/>
          <a:lstStyle/>
          <a:p>
            <a:r>
              <a:rPr lang="en-US" dirty="0"/>
              <a:t>Uses of Vision Foundation Models</a:t>
            </a:r>
          </a:p>
        </p:txBody>
      </p:sp>
      <p:sp>
        <p:nvSpPr>
          <p:cNvPr id="3" name="Content Placeholder 2">
            <a:extLst>
              <a:ext uri="{FF2B5EF4-FFF2-40B4-BE49-F238E27FC236}">
                <a16:creationId xmlns:a16="http://schemas.microsoft.com/office/drawing/2014/main" id="{2A1FD235-4724-67CB-4E6E-C451F68CF4D5}"/>
              </a:ext>
            </a:extLst>
          </p:cNvPr>
          <p:cNvSpPr>
            <a:spLocks noGrp="1"/>
          </p:cNvSpPr>
          <p:nvPr>
            <p:ph idx="1"/>
          </p:nvPr>
        </p:nvSpPr>
        <p:spPr>
          <a:xfrm>
            <a:off x="474625" y="1128578"/>
            <a:ext cx="10653579" cy="4593828"/>
          </a:xfrm>
        </p:spPr>
        <p:txBody>
          <a:bodyPr/>
          <a:lstStyle/>
          <a:p>
            <a:pPr marL="0" indent="0">
              <a:buNone/>
            </a:pPr>
            <a:r>
              <a:rPr lang="en-US" i="1" dirty="0">
                <a:highlight>
                  <a:srgbClr val="FFFF00"/>
                </a:highlight>
              </a:rPr>
              <a:t>A pretrained foundation model may be able to support many vision tasks without full retraining</a:t>
            </a:r>
          </a:p>
        </p:txBody>
      </p:sp>
      <p:graphicFrame>
        <p:nvGraphicFramePr>
          <p:cNvPr id="4" name="Table 3">
            <a:extLst>
              <a:ext uri="{FF2B5EF4-FFF2-40B4-BE49-F238E27FC236}">
                <a16:creationId xmlns:a16="http://schemas.microsoft.com/office/drawing/2014/main" id="{B2D364D5-59BB-100D-0B63-E2D066256065}"/>
              </a:ext>
            </a:extLst>
          </p:cNvPr>
          <p:cNvGraphicFramePr>
            <a:graphicFrameLocks noGrp="1"/>
          </p:cNvGraphicFramePr>
          <p:nvPr>
            <p:extLst>
              <p:ext uri="{D42A27DB-BD31-4B8C-83A1-F6EECF244321}">
                <p14:modId xmlns:p14="http://schemas.microsoft.com/office/powerpoint/2010/main" val="3082549144"/>
              </p:ext>
            </p:extLst>
          </p:nvPr>
        </p:nvGraphicFramePr>
        <p:xfrm>
          <a:off x="287548" y="1716088"/>
          <a:ext cx="11530642" cy="4491620"/>
        </p:xfrm>
        <a:graphic>
          <a:graphicData uri="http://schemas.openxmlformats.org/drawingml/2006/table">
            <a:tbl>
              <a:tblPr/>
              <a:tblGrid>
                <a:gridCol w="3347995">
                  <a:extLst>
                    <a:ext uri="{9D8B030D-6E8A-4147-A177-3AD203B41FA5}">
                      <a16:colId xmlns:a16="http://schemas.microsoft.com/office/drawing/2014/main" val="2978064207"/>
                    </a:ext>
                  </a:extLst>
                </a:gridCol>
                <a:gridCol w="4339100">
                  <a:extLst>
                    <a:ext uri="{9D8B030D-6E8A-4147-A177-3AD203B41FA5}">
                      <a16:colId xmlns:a16="http://schemas.microsoft.com/office/drawing/2014/main" val="4271552757"/>
                    </a:ext>
                  </a:extLst>
                </a:gridCol>
                <a:gridCol w="3843547">
                  <a:extLst>
                    <a:ext uri="{9D8B030D-6E8A-4147-A177-3AD203B41FA5}">
                      <a16:colId xmlns:a16="http://schemas.microsoft.com/office/drawing/2014/main" val="3222850039"/>
                    </a:ext>
                  </a:extLst>
                </a:gridCol>
              </a:tblGrid>
              <a:tr h="262053">
                <a:tc>
                  <a:txBody>
                    <a:bodyPr/>
                    <a:lstStyle/>
                    <a:p>
                      <a:pPr>
                        <a:buNone/>
                      </a:pPr>
                      <a:r>
                        <a:rPr lang="en-US" sz="1600" b="1" dirty="0"/>
                        <a:t>Foundation Model Use</a:t>
                      </a:r>
                      <a:endParaRPr lang="en-US" sz="1600" dirty="0"/>
                    </a:p>
                  </a:txBody>
                  <a:tcPr marL="62913" marR="62913" marT="31456" marB="31456" anchor="ctr">
                    <a:lnL>
                      <a:noFill/>
                    </a:lnL>
                    <a:lnR>
                      <a:noFill/>
                    </a:lnR>
                    <a:lnT>
                      <a:noFill/>
                    </a:lnT>
                    <a:lnB>
                      <a:noFill/>
                    </a:lnB>
                    <a:solidFill>
                      <a:schemeClr val="bg1">
                        <a:lumMod val="85000"/>
                      </a:schemeClr>
                    </a:solidFill>
                  </a:tcPr>
                </a:tc>
                <a:tc>
                  <a:txBody>
                    <a:bodyPr/>
                    <a:lstStyle/>
                    <a:p>
                      <a:pPr>
                        <a:buNone/>
                      </a:pPr>
                      <a:r>
                        <a:rPr lang="en-US" sz="1600" b="1" dirty="0"/>
                        <a:t>What It Enables</a:t>
                      </a:r>
                      <a:endParaRPr lang="en-US" sz="1600" dirty="0"/>
                    </a:p>
                  </a:txBody>
                  <a:tcPr marL="62913" marR="62913" marT="31456" marB="31456" anchor="ctr">
                    <a:lnL>
                      <a:noFill/>
                    </a:lnL>
                    <a:lnR>
                      <a:noFill/>
                    </a:lnR>
                    <a:lnT>
                      <a:noFill/>
                    </a:lnT>
                    <a:lnB>
                      <a:noFill/>
                    </a:lnB>
                    <a:solidFill>
                      <a:schemeClr val="bg1">
                        <a:lumMod val="85000"/>
                      </a:schemeClr>
                    </a:solidFill>
                  </a:tcPr>
                </a:tc>
                <a:tc>
                  <a:txBody>
                    <a:bodyPr/>
                    <a:lstStyle/>
                    <a:p>
                      <a:pPr>
                        <a:buNone/>
                      </a:pPr>
                      <a:r>
                        <a:rPr lang="en-US" sz="1600" b="1" dirty="0"/>
                        <a:t>Example</a:t>
                      </a:r>
                      <a:endParaRPr lang="en-US" sz="1600" dirty="0"/>
                    </a:p>
                  </a:txBody>
                  <a:tcPr marL="62913" marR="62913" marT="31456" marB="31456" anchor="ctr">
                    <a:lnL>
                      <a:noFill/>
                    </a:lnL>
                    <a:lnR>
                      <a:noFill/>
                    </a:lnR>
                    <a:lnT>
                      <a:noFill/>
                    </a:lnT>
                    <a:lnB>
                      <a:noFill/>
                    </a:lnB>
                    <a:solidFill>
                      <a:schemeClr val="bg1">
                        <a:lumMod val="85000"/>
                      </a:schemeClr>
                    </a:solidFill>
                  </a:tcPr>
                </a:tc>
                <a:extLst>
                  <a:ext uri="{0D108BD9-81ED-4DB2-BD59-A6C34878D82A}">
                    <a16:rowId xmlns:a16="http://schemas.microsoft.com/office/drawing/2014/main" val="2186900584"/>
                  </a:ext>
                </a:extLst>
              </a:tr>
              <a:tr h="458594">
                <a:tc>
                  <a:txBody>
                    <a:bodyPr/>
                    <a:lstStyle/>
                    <a:p>
                      <a:pPr>
                        <a:buNone/>
                      </a:pPr>
                      <a:r>
                        <a:rPr lang="en-US" sz="1600" b="1" dirty="0"/>
                        <a:t>Feature Extraction / Embeddings</a:t>
                      </a:r>
                      <a:endParaRPr lang="en-US" sz="1600" dirty="0"/>
                    </a:p>
                  </a:txBody>
                  <a:tcPr marL="62913" marR="62913" marT="31456" marB="31456" anchor="ctr">
                    <a:lnL>
                      <a:noFill/>
                    </a:lnL>
                    <a:lnR>
                      <a:noFill/>
                    </a:lnR>
                    <a:lnT>
                      <a:noFill/>
                    </a:lnT>
                    <a:lnB>
                      <a:noFill/>
                    </a:lnB>
                    <a:noFill/>
                  </a:tcPr>
                </a:tc>
                <a:tc>
                  <a:txBody>
                    <a:bodyPr/>
                    <a:lstStyle/>
                    <a:p>
                      <a:pPr>
                        <a:buNone/>
                      </a:pPr>
                      <a:r>
                        <a:rPr lang="en-US" sz="1400" dirty="0"/>
                        <a:t>Reusable learned visual representations</a:t>
                      </a:r>
                    </a:p>
                  </a:txBody>
                  <a:tcPr marL="62913" marR="62913" marT="31456" marB="31456" anchor="ctr">
                    <a:lnL>
                      <a:noFill/>
                    </a:lnL>
                    <a:lnR>
                      <a:noFill/>
                    </a:lnR>
                    <a:lnT>
                      <a:noFill/>
                    </a:lnT>
                    <a:lnB>
                      <a:noFill/>
                    </a:lnB>
                    <a:noFill/>
                  </a:tcPr>
                </a:tc>
                <a:tc>
                  <a:txBody>
                    <a:bodyPr/>
                    <a:lstStyle/>
                    <a:p>
                      <a:pPr>
                        <a:buNone/>
                      </a:pPr>
                      <a:r>
                        <a:rPr lang="en-US" sz="1400"/>
                        <a:t>Image similarity, clustering, downstream classification</a:t>
                      </a:r>
                    </a:p>
                  </a:txBody>
                  <a:tcPr marL="62913" marR="62913" marT="31456" marB="31456" anchor="ctr">
                    <a:lnL>
                      <a:noFill/>
                    </a:lnL>
                    <a:lnR>
                      <a:noFill/>
                    </a:lnR>
                    <a:lnT>
                      <a:noFill/>
                    </a:lnT>
                    <a:lnB>
                      <a:noFill/>
                    </a:lnB>
                    <a:noFill/>
                  </a:tcPr>
                </a:tc>
                <a:extLst>
                  <a:ext uri="{0D108BD9-81ED-4DB2-BD59-A6C34878D82A}">
                    <a16:rowId xmlns:a16="http://schemas.microsoft.com/office/drawing/2014/main" val="2845055260"/>
                  </a:ext>
                </a:extLst>
              </a:tr>
              <a:tr h="458594">
                <a:tc>
                  <a:txBody>
                    <a:bodyPr/>
                    <a:lstStyle/>
                    <a:p>
                      <a:pPr>
                        <a:buNone/>
                      </a:pPr>
                      <a:r>
                        <a:rPr lang="en-US" sz="1600" b="1" dirty="0"/>
                        <a:t>Zero-Shot Classification</a:t>
                      </a:r>
                      <a:endParaRPr lang="en-US" sz="1600" dirty="0"/>
                    </a:p>
                  </a:txBody>
                  <a:tcPr marL="62913" marR="62913" marT="31456" marB="31456" anchor="ctr">
                    <a:lnL>
                      <a:noFill/>
                    </a:lnL>
                    <a:lnR>
                      <a:noFill/>
                    </a:lnR>
                    <a:lnT>
                      <a:noFill/>
                    </a:lnT>
                    <a:lnB>
                      <a:noFill/>
                    </a:lnB>
                    <a:noFill/>
                  </a:tcPr>
                </a:tc>
                <a:tc>
                  <a:txBody>
                    <a:bodyPr/>
                    <a:lstStyle/>
                    <a:p>
                      <a:pPr>
                        <a:buNone/>
                      </a:pPr>
                      <a:r>
                        <a:rPr lang="en-US" sz="1400" dirty="0"/>
                        <a:t>Recognize categories without task-specific training</a:t>
                      </a:r>
                    </a:p>
                  </a:txBody>
                  <a:tcPr marL="62913" marR="62913" marT="31456" marB="31456" anchor="ctr">
                    <a:lnL>
                      <a:noFill/>
                    </a:lnL>
                    <a:lnR>
                      <a:noFill/>
                    </a:lnR>
                    <a:lnT>
                      <a:noFill/>
                    </a:lnT>
                    <a:lnB>
                      <a:noFill/>
                    </a:lnB>
                    <a:noFill/>
                  </a:tcPr>
                </a:tc>
                <a:tc>
                  <a:txBody>
                    <a:bodyPr/>
                    <a:lstStyle/>
                    <a:p>
                      <a:pPr>
                        <a:buNone/>
                      </a:pPr>
                      <a:r>
                        <a:rPr lang="en-US" sz="1400"/>
                        <a:t>CLIP/SigLIP-style classification</a:t>
                      </a:r>
                    </a:p>
                  </a:txBody>
                  <a:tcPr marL="62913" marR="62913" marT="31456" marB="31456" anchor="ctr">
                    <a:lnL>
                      <a:noFill/>
                    </a:lnL>
                    <a:lnR>
                      <a:noFill/>
                    </a:lnR>
                    <a:lnT>
                      <a:noFill/>
                    </a:lnT>
                    <a:lnB>
                      <a:noFill/>
                    </a:lnB>
                    <a:noFill/>
                  </a:tcPr>
                </a:tc>
                <a:extLst>
                  <a:ext uri="{0D108BD9-81ED-4DB2-BD59-A6C34878D82A}">
                    <a16:rowId xmlns:a16="http://schemas.microsoft.com/office/drawing/2014/main" val="346056030"/>
                  </a:ext>
                </a:extLst>
              </a:tr>
              <a:tr h="458594">
                <a:tc>
                  <a:txBody>
                    <a:bodyPr/>
                    <a:lstStyle/>
                    <a:p>
                      <a:pPr>
                        <a:buNone/>
                      </a:pPr>
                      <a:r>
                        <a:rPr lang="en-US" sz="1600" b="1" dirty="0"/>
                        <a:t>Semantic Image Retrieval</a:t>
                      </a:r>
                      <a:endParaRPr lang="en-US" sz="1600" dirty="0"/>
                    </a:p>
                  </a:txBody>
                  <a:tcPr marL="62913" marR="62913" marT="31456" marB="31456" anchor="ctr">
                    <a:lnL>
                      <a:noFill/>
                    </a:lnL>
                    <a:lnR>
                      <a:noFill/>
                    </a:lnR>
                    <a:lnT>
                      <a:noFill/>
                    </a:lnT>
                    <a:lnB>
                      <a:noFill/>
                    </a:lnB>
                    <a:noFill/>
                  </a:tcPr>
                </a:tc>
                <a:tc>
                  <a:txBody>
                    <a:bodyPr/>
                    <a:lstStyle/>
                    <a:p>
                      <a:pPr>
                        <a:buNone/>
                      </a:pPr>
                      <a:r>
                        <a:rPr lang="en-US" sz="1400" dirty="0"/>
                        <a:t>Search images using images or natural language</a:t>
                      </a:r>
                    </a:p>
                  </a:txBody>
                  <a:tcPr marL="62913" marR="62913" marT="31456" marB="31456" anchor="ctr">
                    <a:lnL>
                      <a:noFill/>
                    </a:lnL>
                    <a:lnR>
                      <a:noFill/>
                    </a:lnR>
                    <a:lnT>
                      <a:noFill/>
                    </a:lnT>
                    <a:lnB>
                      <a:noFill/>
                    </a:lnB>
                    <a:noFill/>
                  </a:tcPr>
                </a:tc>
                <a:tc>
                  <a:txBody>
                    <a:bodyPr/>
                    <a:lstStyle/>
                    <a:p>
                      <a:pPr>
                        <a:buNone/>
                      </a:pPr>
                      <a:r>
                        <a:rPr lang="en-US" sz="1400"/>
                        <a:t>Text → matching images</a:t>
                      </a:r>
                    </a:p>
                  </a:txBody>
                  <a:tcPr marL="62913" marR="62913" marT="31456" marB="31456" anchor="ctr">
                    <a:lnL>
                      <a:noFill/>
                    </a:lnL>
                    <a:lnR>
                      <a:noFill/>
                    </a:lnR>
                    <a:lnT>
                      <a:noFill/>
                    </a:lnT>
                    <a:lnB>
                      <a:noFill/>
                    </a:lnB>
                    <a:noFill/>
                  </a:tcPr>
                </a:tc>
                <a:extLst>
                  <a:ext uri="{0D108BD9-81ED-4DB2-BD59-A6C34878D82A}">
                    <a16:rowId xmlns:a16="http://schemas.microsoft.com/office/drawing/2014/main" val="4108695468"/>
                  </a:ext>
                </a:extLst>
              </a:tr>
              <a:tr h="458594">
                <a:tc>
                  <a:txBody>
                    <a:bodyPr/>
                    <a:lstStyle/>
                    <a:p>
                      <a:pPr>
                        <a:buNone/>
                      </a:pPr>
                      <a:r>
                        <a:rPr lang="en-US" sz="1600" b="1" dirty="0"/>
                        <a:t>Open-Vocabulary Detection</a:t>
                      </a:r>
                      <a:endParaRPr lang="en-US" sz="1600" dirty="0"/>
                    </a:p>
                  </a:txBody>
                  <a:tcPr marL="62913" marR="62913" marT="31456" marB="31456" anchor="ctr">
                    <a:lnL>
                      <a:noFill/>
                    </a:lnL>
                    <a:lnR>
                      <a:noFill/>
                    </a:lnR>
                    <a:lnT>
                      <a:noFill/>
                    </a:lnT>
                    <a:lnB>
                      <a:noFill/>
                    </a:lnB>
                    <a:noFill/>
                  </a:tcPr>
                </a:tc>
                <a:tc>
                  <a:txBody>
                    <a:bodyPr/>
                    <a:lstStyle/>
                    <a:p>
                      <a:pPr>
                        <a:buNone/>
                      </a:pPr>
                      <a:r>
                        <a:rPr lang="en-US" sz="1400"/>
                        <a:t>Detect objects specified through language</a:t>
                      </a:r>
                    </a:p>
                  </a:txBody>
                  <a:tcPr marL="62913" marR="62913" marT="31456" marB="31456" anchor="ctr">
                    <a:lnL>
                      <a:noFill/>
                    </a:lnL>
                    <a:lnR>
                      <a:noFill/>
                    </a:lnR>
                    <a:lnT>
                      <a:noFill/>
                    </a:lnT>
                    <a:lnB>
                      <a:noFill/>
                    </a:lnB>
                    <a:noFill/>
                  </a:tcPr>
                </a:tc>
                <a:tc>
                  <a:txBody>
                    <a:bodyPr/>
                    <a:lstStyle/>
                    <a:p>
                      <a:pPr>
                        <a:buNone/>
                      </a:pPr>
                      <a:r>
                        <a:rPr lang="en-US" sz="1400" dirty="0"/>
                        <a:t>Text-prompted object detection</a:t>
                      </a:r>
                    </a:p>
                  </a:txBody>
                  <a:tcPr marL="62913" marR="62913" marT="31456" marB="31456" anchor="ctr">
                    <a:lnL>
                      <a:noFill/>
                    </a:lnL>
                    <a:lnR>
                      <a:noFill/>
                    </a:lnR>
                    <a:lnT>
                      <a:noFill/>
                    </a:lnT>
                    <a:lnB>
                      <a:noFill/>
                    </a:lnB>
                    <a:noFill/>
                  </a:tcPr>
                </a:tc>
                <a:extLst>
                  <a:ext uri="{0D108BD9-81ED-4DB2-BD59-A6C34878D82A}">
                    <a16:rowId xmlns:a16="http://schemas.microsoft.com/office/drawing/2014/main" val="1739626481"/>
                  </a:ext>
                </a:extLst>
              </a:tr>
              <a:tr h="655134">
                <a:tc>
                  <a:txBody>
                    <a:bodyPr/>
                    <a:lstStyle/>
                    <a:p>
                      <a:pPr>
                        <a:buNone/>
                      </a:pPr>
                      <a:r>
                        <a:rPr lang="en-US" sz="1600" b="1" dirty="0" err="1"/>
                        <a:t>Promptable</a:t>
                      </a:r>
                      <a:r>
                        <a:rPr lang="en-US" sz="1600" b="1" dirty="0"/>
                        <a:t> Segmentation</a:t>
                      </a:r>
                      <a:endParaRPr lang="en-US" sz="1600" dirty="0"/>
                    </a:p>
                  </a:txBody>
                  <a:tcPr marL="62913" marR="62913" marT="31456" marB="31456" anchor="ctr">
                    <a:lnL>
                      <a:noFill/>
                    </a:lnL>
                    <a:lnR>
                      <a:noFill/>
                    </a:lnR>
                    <a:lnT>
                      <a:noFill/>
                    </a:lnT>
                    <a:lnB>
                      <a:noFill/>
                    </a:lnB>
                    <a:noFill/>
                  </a:tcPr>
                </a:tc>
                <a:tc>
                  <a:txBody>
                    <a:bodyPr/>
                    <a:lstStyle/>
                    <a:p>
                      <a:pPr>
                        <a:buNone/>
                      </a:pPr>
                      <a:r>
                        <a:rPr lang="en-US" sz="1400"/>
                        <a:t>Segment objects without training a new segmentation model</a:t>
                      </a:r>
                    </a:p>
                  </a:txBody>
                  <a:tcPr marL="62913" marR="62913" marT="31456" marB="31456" anchor="ctr">
                    <a:lnL>
                      <a:noFill/>
                    </a:lnL>
                    <a:lnR>
                      <a:noFill/>
                    </a:lnR>
                    <a:lnT>
                      <a:noFill/>
                    </a:lnT>
                    <a:lnB>
                      <a:noFill/>
                    </a:lnB>
                    <a:noFill/>
                  </a:tcPr>
                </a:tc>
                <a:tc>
                  <a:txBody>
                    <a:bodyPr/>
                    <a:lstStyle/>
                    <a:p>
                      <a:pPr>
                        <a:buNone/>
                      </a:pPr>
                      <a:r>
                        <a:rPr lang="en-US" sz="1400" dirty="0"/>
                        <a:t>SAM-family models</a:t>
                      </a:r>
                    </a:p>
                  </a:txBody>
                  <a:tcPr marL="62913" marR="62913" marT="31456" marB="31456" anchor="ctr">
                    <a:lnL>
                      <a:noFill/>
                    </a:lnL>
                    <a:lnR>
                      <a:noFill/>
                    </a:lnR>
                    <a:lnT>
                      <a:noFill/>
                    </a:lnT>
                    <a:lnB>
                      <a:noFill/>
                    </a:lnB>
                    <a:noFill/>
                  </a:tcPr>
                </a:tc>
                <a:extLst>
                  <a:ext uri="{0D108BD9-81ED-4DB2-BD59-A6C34878D82A}">
                    <a16:rowId xmlns:a16="http://schemas.microsoft.com/office/drawing/2014/main" val="4106834027"/>
                  </a:ext>
                </a:extLst>
              </a:tr>
              <a:tr h="458594">
                <a:tc>
                  <a:txBody>
                    <a:bodyPr/>
                    <a:lstStyle/>
                    <a:p>
                      <a:pPr>
                        <a:buNone/>
                      </a:pPr>
                      <a:r>
                        <a:rPr lang="en-US" sz="1600" b="1" dirty="0"/>
                        <a:t>Structured Visual Extraction</a:t>
                      </a:r>
                      <a:endParaRPr lang="en-US" sz="1600" dirty="0"/>
                    </a:p>
                  </a:txBody>
                  <a:tcPr marL="62913" marR="62913" marT="31456" marB="31456" anchor="ctr">
                    <a:lnL>
                      <a:noFill/>
                    </a:lnL>
                    <a:lnR>
                      <a:noFill/>
                    </a:lnR>
                    <a:lnT>
                      <a:noFill/>
                    </a:lnT>
                    <a:lnB>
                      <a:noFill/>
                    </a:lnB>
                    <a:noFill/>
                  </a:tcPr>
                </a:tc>
                <a:tc>
                  <a:txBody>
                    <a:bodyPr/>
                    <a:lstStyle/>
                    <a:p>
                      <a:pPr>
                        <a:buNone/>
                      </a:pPr>
                      <a:r>
                        <a:rPr lang="en-US" sz="1400" dirty="0"/>
                        <a:t>Convert visual information into structured data</a:t>
                      </a:r>
                    </a:p>
                  </a:txBody>
                  <a:tcPr marL="62913" marR="62913" marT="31456" marB="31456" anchor="ctr">
                    <a:lnL>
                      <a:noFill/>
                    </a:lnL>
                    <a:lnR>
                      <a:noFill/>
                    </a:lnR>
                    <a:lnT>
                      <a:noFill/>
                    </a:lnT>
                    <a:lnB>
                      <a:noFill/>
                    </a:lnB>
                    <a:noFill/>
                  </a:tcPr>
                </a:tc>
                <a:tc>
                  <a:txBody>
                    <a:bodyPr/>
                    <a:lstStyle/>
                    <a:p>
                      <a:pPr>
                        <a:buNone/>
                      </a:pPr>
                      <a:r>
                        <a:rPr lang="en-US" sz="1400" dirty="0"/>
                        <a:t>Image → objects/attributes/JSON</a:t>
                      </a:r>
                    </a:p>
                  </a:txBody>
                  <a:tcPr marL="62913" marR="62913" marT="31456" marB="31456" anchor="ctr">
                    <a:lnL>
                      <a:noFill/>
                    </a:lnL>
                    <a:lnR>
                      <a:noFill/>
                    </a:lnR>
                    <a:lnT>
                      <a:noFill/>
                    </a:lnT>
                    <a:lnB>
                      <a:noFill/>
                    </a:lnB>
                    <a:noFill/>
                  </a:tcPr>
                </a:tc>
                <a:extLst>
                  <a:ext uri="{0D108BD9-81ED-4DB2-BD59-A6C34878D82A}">
                    <a16:rowId xmlns:a16="http://schemas.microsoft.com/office/drawing/2014/main" val="1643337879"/>
                  </a:ext>
                </a:extLst>
              </a:tr>
              <a:tr h="458594">
                <a:tc>
                  <a:txBody>
                    <a:bodyPr/>
                    <a:lstStyle/>
                    <a:p>
                      <a:pPr>
                        <a:buNone/>
                      </a:pPr>
                      <a:r>
                        <a:rPr lang="en-US" sz="1600" b="1" dirty="0"/>
                        <a:t>Model Adaptation</a:t>
                      </a:r>
                      <a:endParaRPr lang="en-US" sz="1600" dirty="0"/>
                    </a:p>
                  </a:txBody>
                  <a:tcPr marL="62913" marR="62913" marT="31456" marB="31456" anchor="ctr">
                    <a:lnL>
                      <a:noFill/>
                    </a:lnL>
                    <a:lnR>
                      <a:noFill/>
                    </a:lnR>
                    <a:lnT>
                      <a:noFill/>
                    </a:lnT>
                    <a:lnB>
                      <a:noFill/>
                    </a:lnB>
                    <a:noFill/>
                  </a:tcPr>
                </a:tc>
                <a:tc>
                  <a:txBody>
                    <a:bodyPr/>
                    <a:lstStyle/>
                    <a:p>
                      <a:pPr>
                        <a:buNone/>
                      </a:pPr>
                      <a:r>
                        <a:rPr lang="en-US" sz="1400"/>
                        <a:t>Specialize a foundation model for a domain/task</a:t>
                      </a:r>
                    </a:p>
                  </a:txBody>
                  <a:tcPr marL="62913" marR="62913" marT="31456" marB="31456" anchor="ctr">
                    <a:lnL>
                      <a:noFill/>
                    </a:lnL>
                    <a:lnR>
                      <a:noFill/>
                    </a:lnR>
                    <a:lnT>
                      <a:noFill/>
                    </a:lnT>
                    <a:lnB>
                      <a:noFill/>
                    </a:lnB>
                    <a:noFill/>
                  </a:tcPr>
                </a:tc>
                <a:tc>
                  <a:txBody>
                    <a:bodyPr/>
                    <a:lstStyle/>
                    <a:p>
                      <a:pPr>
                        <a:buNone/>
                      </a:pPr>
                      <a:r>
                        <a:rPr lang="en-US" sz="1400" dirty="0" err="1"/>
                        <a:t>LoRA</a:t>
                      </a:r>
                      <a:r>
                        <a:rPr lang="en-US" sz="1400" dirty="0"/>
                        <a:t>/PEFT or fine-tuning</a:t>
                      </a:r>
                    </a:p>
                  </a:txBody>
                  <a:tcPr marL="62913" marR="62913" marT="31456" marB="31456" anchor="ctr">
                    <a:lnL>
                      <a:noFill/>
                    </a:lnL>
                    <a:lnR>
                      <a:noFill/>
                    </a:lnR>
                    <a:lnT>
                      <a:noFill/>
                    </a:lnT>
                    <a:lnB>
                      <a:noFill/>
                    </a:lnB>
                    <a:noFill/>
                  </a:tcPr>
                </a:tc>
                <a:extLst>
                  <a:ext uri="{0D108BD9-81ED-4DB2-BD59-A6C34878D82A}">
                    <a16:rowId xmlns:a16="http://schemas.microsoft.com/office/drawing/2014/main" val="3260740238"/>
                  </a:ext>
                </a:extLst>
              </a:tr>
              <a:tr h="655134">
                <a:tc>
                  <a:txBody>
                    <a:bodyPr/>
                    <a:lstStyle/>
                    <a:p>
                      <a:pPr>
                        <a:buNone/>
                      </a:pPr>
                      <a:r>
                        <a:rPr lang="en-US" sz="1600" b="1" dirty="0"/>
                        <a:t>AI/CV System Component</a:t>
                      </a:r>
                      <a:endParaRPr lang="en-US" sz="1600" dirty="0"/>
                    </a:p>
                  </a:txBody>
                  <a:tcPr marL="62913" marR="62913" marT="31456" marB="31456" anchor="ctr">
                    <a:lnL>
                      <a:noFill/>
                    </a:lnL>
                    <a:lnR>
                      <a:noFill/>
                    </a:lnR>
                    <a:lnT>
                      <a:noFill/>
                    </a:lnT>
                    <a:lnB>
                      <a:noFill/>
                    </a:lnB>
                    <a:noFill/>
                  </a:tcPr>
                </a:tc>
                <a:tc>
                  <a:txBody>
                    <a:bodyPr/>
                    <a:lstStyle/>
                    <a:p>
                      <a:pPr>
                        <a:buNone/>
                      </a:pPr>
                      <a:r>
                        <a:rPr lang="en-US" sz="1400"/>
                        <a:t>Combine foundation models with specialized vision models and tools</a:t>
                      </a:r>
                    </a:p>
                  </a:txBody>
                  <a:tcPr marL="62913" marR="62913" marT="31456" marB="31456" anchor="ctr">
                    <a:lnL>
                      <a:noFill/>
                    </a:lnL>
                    <a:lnR>
                      <a:noFill/>
                    </a:lnR>
                    <a:lnT>
                      <a:noFill/>
                    </a:lnT>
                    <a:lnB>
                      <a:noFill/>
                    </a:lnB>
                    <a:noFill/>
                  </a:tcPr>
                </a:tc>
                <a:tc>
                  <a:txBody>
                    <a:bodyPr/>
                    <a:lstStyle/>
                    <a:p>
                      <a:pPr>
                        <a:buNone/>
                      </a:pPr>
                      <a:r>
                        <a:rPr lang="en-US" sz="1400" dirty="0"/>
                        <a:t>Detector → VLM → reasoning/action</a:t>
                      </a:r>
                    </a:p>
                  </a:txBody>
                  <a:tcPr marL="62913" marR="62913" marT="31456" marB="31456" anchor="ctr">
                    <a:lnL>
                      <a:noFill/>
                    </a:lnL>
                    <a:lnR>
                      <a:noFill/>
                    </a:lnR>
                    <a:lnT>
                      <a:noFill/>
                    </a:lnT>
                    <a:lnB>
                      <a:noFill/>
                    </a:lnB>
                    <a:noFill/>
                  </a:tcPr>
                </a:tc>
                <a:extLst>
                  <a:ext uri="{0D108BD9-81ED-4DB2-BD59-A6C34878D82A}">
                    <a16:rowId xmlns:a16="http://schemas.microsoft.com/office/drawing/2014/main" val="937148033"/>
                  </a:ext>
                </a:extLst>
              </a:tr>
            </a:tbl>
          </a:graphicData>
        </a:graphic>
      </p:graphicFrame>
    </p:spTree>
    <p:extLst>
      <p:ext uri="{BB962C8B-B14F-4D97-AF65-F5344CB8AC3E}">
        <p14:creationId xmlns:p14="http://schemas.microsoft.com/office/powerpoint/2010/main" val="7752182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2FA1-BBBC-143C-BF2F-D036D5EE52CB}"/>
              </a:ext>
            </a:extLst>
          </p:cNvPr>
          <p:cNvSpPr>
            <a:spLocks noGrp="1"/>
          </p:cNvSpPr>
          <p:nvPr>
            <p:ph type="title"/>
          </p:nvPr>
        </p:nvSpPr>
        <p:spPr/>
        <p:txBody>
          <a:bodyPr/>
          <a:lstStyle/>
          <a:p>
            <a:r>
              <a:rPr lang="en-US" dirty="0"/>
              <a:t>Model Adaption</a:t>
            </a:r>
          </a:p>
        </p:txBody>
      </p:sp>
      <p:sp>
        <p:nvSpPr>
          <p:cNvPr id="3" name="Text Placeholder 2">
            <a:extLst>
              <a:ext uri="{FF2B5EF4-FFF2-40B4-BE49-F238E27FC236}">
                <a16:creationId xmlns:a16="http://schemas.microsoft.com/office/drawing/2014/main" id="{AD1FF275-B6DE-79FE-7D5C-C9E2DBAE3C5E}"/>
              </a:ext>
            </a:extLst>
          </p:cNvPr>
          <p:cNvSpPr>
            <a:spLocks noGrp="1"/>
          </p:cNvSpPr>
          <p:nvPr>
            <p:ph type="body" idx="1"/>
          </p:nvPr>
        </p:nvSpPr>
        <p:spPr/>
        <p:txBody>
          <a:bodyPr/>
          <a:lstStyle/>
          <a:p>
            <a:r>
              <a:rPr lang="en-US" dirty="0"/>
              <a:t>Evolution of Model use </a:t>
            </a:r>
            <a:r>
              <a:rPr lang="en-US" dirty="0">
                <a:sym typeface="Wingdings" panose="05000000000000000000" pitchFamily="2" charset="2"/>
              </a:rPr>
              <a:t> Adaption</a:t>
            </a:r>
            <a:endParaRPr lang="en-US" dirty="0"/>
          </a:p>
        </p:txBody>
      </p:sp>
    </p:spTree>
    <p:extLst>
      <p:ext uri="{BB962C8B-B14F-4D97-AF65-F5344CB8AC3E}">
        <p14:creationId xmlns:p14="http://schemas.microsoft.com/office/powerpoint/2010/main" val="24723040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18EF2-FEF0-6041-0A25-56D3872531FB}"/>
              </a:ext>
            </a:extLst>
          </p:cNvPr>
          <p:cNvSpPr>
            <a:spLocks noGrp="1"/>
          </p:cNvSpPr>
          <p:nvPr>
            <p:ph type="title"/>
          </p:nvPr>
        </p:nvSpPr>
        <p:spPr>
          <a:xfrm>
            <a:off x="612648" y="548640"/>
            <a:ext cx="11579352" cy="503219"/>
          </a:xfrm>
        </p:spPr>
        <p:txBody>
          <a:bodyPr>
            <a:normAutofit fontScale="90000"/>
          </a:bodyPr>
          <a:lstStyle/>
          <a:p>
            <a:r>
              <a:rPr lang="en-US" dirty="0"/>
              <a:t>Adaption Spectrum</a:t>
            </a:r>
          </a:p>
        </p:txBody>
      </p:sp>
      <p:sp>
        <p:nvSpPr>
          <p:cNvPr id="3" name="Content Placeholder 2">
            <a:extLst>
              <a:ext uri="{FF2B5EF4-FFF2-40B4-BE49-F238E27FC236}">
                <a16:creationId xmlns:a16="http://schemas.microsoft.com/office/drawing/2014/main" id="{1D0C0A05-F7A6-52B9-AA16-F6AC8CFB6309}"/>
              </a:ext>
            </a:extLst>
          </p:cNvPr>
          <p:cNvSpPr>
            <a:spLocks noGrp="1"/>
          </p:cNvSpPr>
          <p:nvPr>
            <p:ph idx="1"/>
          </p:nvPr>
        </p:nvSpPr>
        <p:spPr/>
        <p:txBody>
          <a:bodyPr>
            <a:normAutofit/>
          </a:bodyPr>
          <a:lstStyle/>
          <a:p>
            <a:pPr marL="228600" lvl="1" indent="0">
              <a:buNone/>
            </a:pPr>
            <a:r>
              <a:rPr lang="en-US" dirty="0"/>
              <a:t>Prompting</a:t>
            </a:r>
          </a:p>
          <a:p>
            <a:pPr marL="228600" lvl="1" indent="0">
              <a:buNone/>
            </a:pPr>
            <a:r>
              <a:rPr lang="en-US" dirty="0"/>
              <a:t>      ↓</a:t>
            </a:r>
          </a:p>
          <a:p>
            <a:pPr marL="228600" lvl="1" indent="0">
              <a:buNone/>
            </a:pPr>
            <a:r>
              <a:rPr lang="en-US" dirty="0"/>
              <a:t>Few-Shot / In-Context Examples</a:t>
            </a:r>
          </a:p>
          <a:p>
            <a:pPr marL="228600" lvl="1" indent="0">
              <a:buNone/>
            </a:pPr>
            <a:r>
              <a:rPr lang="en-US" dirty="0"/>
              <a:t>     ↓</a:t>
            </a:r>
          </a:p>
          <a:p>
            <a:pPr marL="228600" lvl="1" indent="0">
              <a:buNone/>
            </a:pPr>
            <a:r>
              <a:rPr lang="en-US" dirty="0"/>
              <a:t>Use Frozen Embeddings + Train Small Classifier</a:t>
            </a:r>
          </a:p>
          <a:p>
            <a:pPr marL="228600" lvl="1" indent="0">
              <a:buNone/>
            </a:pPr>
            <a:r>
              <a:rPr lang="en-US" dirty="0"/>
              <a:t>     ↓</a:t>
            </a:r>
          </a:p>
          <a:p>
            <a:pPr marL="228600" lvl="1" indent="0">
              <a:buNone/>
            </a:pPr>
            <a:r>
              <a:rPr lang="en-US" dirty="0"/>
              <a:t>Parameter-Efficient Fine-Tuning (PEFT / </a:t>
            </a:r>
            <a:r>
              <a:rPr lang="en-US" dirty="0" err="1"/>
              <a:t>LoRA</a:t>
            </a:r>
            <a:r>
              <a:rPr lang="en-US" dirty="0"/>
              <a:t>)</a:t>
            </a:r>
          </a:p>
          <a:p>
            <a:pPr marL="228600" lvl="1" indent="0">
              <a:buNone/>
            </a:pPr>
            <a:r>
              <a:rPr lang="en-US" dirty="0"/>
              <a:t>      ↓</a:t>
            </a:r>
          </a:p>
          <a:p>
            <a:pPr marL="0" indent="0">
              <a:buNone/>
            </a:pPr>
            <a:r>
              <a:rPr lang="en-US" dirty="0"/>
              <a:t>    Fine-Tuning</a:t>
            </a:r>
          </a:p>
          <a:p>
            <a:pPr marL="0" indent="0">
              <a:buNone/>
            </a:pPr>
            <a:r>
              <a:rPr lang="en-US" dirty="0"/>
              <a:t>    </a:t>
            </a:r>
          </a:p>
        </p:txBody>
      </p:sp>
      <p:sp>
        <p:nvSpPr>
          <p:cNvPr id="7" name="Arrow: Right 6">
            <a:extLst>
              <a:ext uri="{FF2B5EF4-FFF2-40B4-BE49-F238E27FC236}">
                <a16:creationId xmlns:a16="http://schemas.microsoft.com/office/drawing/2014/main" id="{5D56E247-0B8F-07B6-FC9A-089B05229C9D}"/>
              </a:ext>
            </a:extLst>
          </p:cNvPr>
          <p:cNvSpPr/>
          <p:nvPr/>
        </p:nvSpPr>
        <p:spPr>
          <a:xfrm>
            <a:off x="6586071" y="2151529"/>
            <a:ext cx="4757270" cy="240254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See next for example</a:t>
            </a:r>
          </a:p>
        </p:txBody>
      </p:sp>
    </p:spTree>
    <p:extLst>
      <p:ext uri="{BB962C8B-B14F-4D97-AF65-F5344CB8AC3E}">
        <p14:creationId xmlns:p14="http://schemas.microsoft.com/office/powerpoint/2010/main" val="13620688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3B7EC5-956C-F7C3-F030-0848FB22C3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E04A66-3228-5D8D-3546-97F04EBE3C46}"/>
              </a:ext>
            </a:extLst>
          </p:cNvPr>
          <p:cNvSpPr>
            <a:spLocks noGrp="1"/>
          </p:cNvSpPr>
          <p:nvPr>
            <p:ph type="title"/>
          </p:nvPr>
        </p:nvSpPr>
        <p:spPr>
          <a:xfrm>
            <a:off x="182342" y="102428"/>
            <a:ext cx="10653578" cy="180489"/>
          </a:xfrm>
        </p:spPr>
        <p:txBody>
          <a:bodyPr>
            <a:normAutofit fontScale="90000"/>
          </a:bodyPr>
          <a:lstStyle/>
          <a:p>
            <a:r>
              <a:rPr lang="en-US" dirty="0"/>
              <a:t>Example:  </a:t>
            </a:r>
          </a:p>
        </p:txBody>
      </p:sp>
      <p:sp>
        <p:nvSpPr>
          <p:cNvPr id="3" name="Content Placeholder 2">
            <a:extLst>
              <a:ext uri="{FF2B5EF4-FFF2-40B4-BE49-F238E27FC236}">
                <a16:creationId xmlns:a16="http://schemas.microsoft.com/office/drawing/2014/main" id="{AEF8E553-4B4A-32BC-6D49-EC86DBDD17E9}"/>
              </a:ext>
            </a:extLst>
          </p:cNvPr>
          <p:cNvSpPr>
            <a:spLocks noGrp="1"/>
          </p:cNvSpPr>
          <p:nvPr>
            <p:ph idx="1"/>
          </p:nvPr>
        </p:nvSpPr>
        <p:spPr>
          <a:xfrm>
            <a:off x="7463664" y="309424"/>
            <a:ext cx="4913238" cy="6239151"/>
          </a:xfrm>
          <a:solidFill>
            <a:schemeClr val="bg1">
              <a:lumMod val="95000"/>
            </a:schemeClr>
          </a:solidFill>
        </p:spPr>
        <p:txBody>
          <a:bodyPr>
            <a:normAutofit/>
          </a:bodyPr>
          <a:lstStyle/>
          <a:p>
            <a:pPr marL="0" indent="0">
              <a:buNone/>
            </a:pPr>
            <a:r>
              <a:rPr lang="en-US" sz="1800" b="1" dirty="0"/>
              <a:t>Parameter-Efficient Fine-Tuning</a:t>
            </a:r>
          </a:p>
          <a:p>
            <a:r>
              <a:rPr lang="en-US" sz="1800" dirty="0">
                <a:highlight>
                  <a:srgbClr val="FFFF00"/>
                </a:highlight>
              </a:rPr>
              <a:t>Update only a </a:t>
            </a:r>
            <a:r>
              <a:rPr lang="en-US" sz="1800" b="1" dirty="0">
                <a:highlight>
                  <a:srgbClr val="FFFF00"/>
                </a:highlight>
              </a:rPr>
              <a:t>small portion/additional set of parameters</a:t>
            </a:r>
            <a:r>
              <a:rPr lang="en-US" sz="1800" dirty="0">
                <a:highlight>
                  <a:srgbClr val="FFFF00"/>
                </a:highlight>
              </a:rPr>
              <a:t> </a:t>
            </a:r>
            <a:r>
              <a:rPr lang="en-US" sz="1800" dirty="0"/>
              <a:t>rather than the entire foundation model.</a:t>
            </a:r>
          </a:p>
          <a:p>
            <a:r>
              <a:rPr lang="en-US" sz="1800" dirty="0"/>
              <a:t>Examples:</a:t>
            </a:r>
          </a:p>
          <a:p>
            <a:pPr marL="457200" lvl="2" indent="0">
              <a:buNone/>
            </a:pPr>
            <a:r>
              <a:rPr lang="en-US" sz="1400" b="1" dirty="0" err="1"/>
              <a:t>LoRA</a:t>
            </a:r>
            <a:r>
              <a:rPr lang="en-US" sz="1400" b="1" dirty="0"/>
              <a:t> • Adapters • other PEFT approaches</a:t>
            </a:r>
            <a:endParaRPr lang="en-US" sz="1400" dirty="0"/>
          </a:p>
          <a:p>
            <a:r>
              <a:rPr lang="en-US" sz="1800" dirty="0"/>
              <a:t>Benefits can include:</a:t>
            </a:r>
          </a:p>
          <a:p>
            <a:pPr marL="457200" lvl="2" indent="0">
              <a:buNone/>
            </a:pPr>
            <a:r>
              <a:rPr lang="en-US" sz="1400" b="1" dirty="0"/>
              <a:t>less GPU memory • less training time • smaller task-specific updates</a:t>
            </a:r>
            <a:endParaRPr lang="en-US" sz="1400" dirty="0"/>
          </a:p>
          <a:p>
            <a:pPr marL="0" indent="0">
              <a:buNone/>
            </a:pPr>
            <a:endParaRPr lang="en-US" sz="1400" b="1" dirty="0"/>
          </a:p>
          <a:p>
            <a:pPr marL="0" indent="0">
              <a:buNone/>
            </a:pPr>
            <a:r>
              <a:rPr lang="en-US" sz="1800" b="1" dirty="0"/>
              <a:t>(Full) Fine-Tuning</a:t>
            </a:r>
          </a:p>
          <a:p>
            <a:r>
              <a:rPr lang="en-US" sz="1800" dirty="0">
                <a:highlight>
                  <a:srgbClr val="FFFF00"/>
                </a:highlight>
              </a:rPr>
              <a:t>Update model parameters </a:t>
            </a:r>
            <a:r>
              <a:rPr lang="en-US" sz="1800" dirty="0"/>
              <a:t>using a task-specific dataset.</a:t>
            </a:r>
          </a:p>
          <a:p>
            <a:pPr marL="0" indent="0">
              <a:buNone/>
            </a:pPr>
            <a:endParaRPr lang="en-US" sz="1400" dirty="0"/>
          </a:p>
          <a:p>
            <a:pPr marL="228600" lvl="1" indent="0">
              <a:buNone/>
            </a:pPr>
            <a:endParaRPr lang="en-US" sz="1600" dirty="0"/>
          </a:p>
          <a:p>
            <a:pPr marL="0" indent="0">
              <a:buNone/>
            </a:pPr>
            <a:endParaRPr lang="en-US" sz="1800" dirty="0"/>
          </a:p>
        </p:txBody>
      </p:sp>
      <p:sp>
        <p:nvSpPr>
          <p:cNvPr id="5" name="TextBox 4">
            <a:extLst>
              <a:ext uri="{FF2B5EF4-FFF2-40B4-BE49-F238E27FC236}">
                <a16:creationId xmlns:a16="http://schemas.microsoft.com/office/drawing/2014/main" id="{BF24EA7C-EDC5-4676-A9AC-77163549AED2}"/>
              </a:ext>
            </a:extLst>
          </p:cNvPr>
          <p:cNvSpPr txBox="1"/>
          <p:nvPr/>
        </p:nvSpPr>
        <p:spPr>
          <a:xfrm>
            <a:off x="78063" y="514544"/>
            <a:ext cx="2212470" cy="3970318"/>
          </a:xfrm>
          <a:prstGeom prst="rect">
            <a:avLst/>
          </a:prstGeom>
          <a:noFill/>
        </p:spPr>
        <p:txBody>
          <a:bodyPr wrap="square">
            <a:spAutoFit/>
          </a:bodyPr>
          <a:lstStyle/>
          <a:p>
            <a:pPr>
              <a:buNone/>
            </a:pPr>
            <a:r>
              <a:rPr lang="en-US" dirty="0"/>
              <a:t>Suppose a pretrained vision foundation model must distinguish:</a:t>
            </a:r>
          </a:p>
          <a:p>
            <a:pPr>
              <a:buNone/>
            </a:pPr>
            <a:r>
              <a:rPr lang="en-US" b="1" dirty="0"/>
              <a:t>Minor pavement crack</a:t>
            </a:r>
          </a:p>
          <a:p>
            <a:pPr>
              <a:buNone/>
            </a:pPr>
            <a:endParaRPr lang="en-US" b="1" dirty="0"/>
          </a:p>
          <a:p>
            <a:pPr>
              <a:buNone/>
            </a:pPr>
            <a:br>
              <a:rPr lang="en-US" dirty="0"/>
            </a:br>
            <a:r>
              <a:rPr lang="en-US" b="1" dirty="0"/>
              <a:t>Moderate pavement damage</a:t>
            </a:r>
          </a:p>
          <a:p>
            <a:pPr>
              <a:buNone/>
            </a:pPr>
            <a:br>
              <a:rPr lang="en-US" dirty="0"/>
            </a:br>
            <a:r>
              <a:rPr lang="en-US" b="1" dirty="0"/>
              <a:t>Severe pavement damage</a:t>
            </a:r>
            <a:endParaRPr lang="en-US" dirty="0"/>
          </a:p>
        </p:txBody>
      </p:sp>
      <p:pic>
        <p:nvPicPr>
          <p:cNvPr id="6" name="Picture 5" descr="minor crack">
            <a:extLst>
              <a:ext uri="{FF2B5EF4-FFF2-40B4-BE49-F238E27FC236}">
                <a16:creationId xmlns:a16="http://schemas.microsoft.com/office/drawing/2014/main" id="{2A005FDE-290C-0009-DA56-5AABB350A3A9}"/>
              </a:ext>
            </a:extLst>
          </p:cNvPr>
          <p:cNvPicPr>
            <a:picLocks noChangeAspect="1"/>
          </p:cNvPicPr>
          <p:nvPr/>
        </p:nvPicPr>
        <p:blipFill>
          <a:blip r:embed="rId2"/>
          <a:stretch>
            <a:fillRect/>
          </a:stretch>
        </p:blipFill>
        <p:spPr>
          <a:xfrm>
            <a:off x="938551" y="1936350"/>
            <a:ext cx="960973" cy="640248"/>
          </a:xfrm>
          <a:prstGeom prst="rect">
            <a:avLst/>
          </a:prstGeom>
        </p:spPr>
      </p:pic>
      <p:pic>
        <p:nvPicPr>
          <p:cNvPr id="7" name="Picture 6" descr="moderate crack">
            <a:extLst>
              <a:ext uri="{FF2B5EF4-FFF2-40B4-BE49-F238E27FC236}">
                <a16:creationId xmlns:a16="http://schemas.microsoft.com/office/drawing/2014/main" id="{5C972A4B-5A6B-ABAC-AC20-35986DEF1D9D}"/>
              </a:ext>
            </a:extLst>
          </p:cNvPr>
          <p:cNvPicPr>
            <a:picLocks noChangeAspect="1"/>
          </p:cNvPicPr>
          <p:nvPr/>
        </p:nvPicPr>
        <p:blipFill>
          <a:blip r:embed="rId3"/>
          <a:stretch>
            <a:fillRect/>
          </a:stretch>
        </p:blipFill>
        <p:spPr>
          <a:xfrm>
            <a:off x="1419037" y="2757524"/>
            <a:ext cx="586169" cy="781558"/>
          </a:xfrm>
          <a:prstGeom prst="rect">
            <a:avLst/>
          </a:prstGeom>
        </p:spPr>
      </p:pic>
      <p:pic>
        <p:nvPicPr>
          <p:cNvPr id="9" name="Picture 8" descr="major crack">
            <a:extLst>
              <a:ext uri="{FF2B5EF4-FFF2-40B4-BE49-F238E27FC236}">
                <a16:creationId xmlns:a16="http://schemas.microsoft.com/office/drawing/2014/main" id="{B9E6084B-457F-3967-1BBB-FE5FD2A28BE0}"/>
              </a:ext>
            </a:extLst>
          </p:cNvPr>
          <p:cNvPicPr>
            <a:picLocks noChangeAspect="1"/>
          </p:cNvPicPr>
          <p:nvPr/>
        </p:nvPicPr>
        <p:blipFill>
          <a:blip r:embed="rId4"/>
          <a:stretch>
            <a:fillRect/>
          </a:stretch>
        </p:blipFill>
        <p:spPr>
          <a:xfrm>
            <a:off x="1113564" y="4146476"/>
            <a:ext cx="960973" cy="570013"/>
          </a:xfrm>
          <a:prstGeom prst="rect">
            <a:avLst/>
          </a:prstGeom>
        </p:spPr>
      </p:pic>
      <p:sp>
        <p:nvSpPr>
          <p:cNvPr id="4" name="Content Placeholder 2">
            <a:extLst>
              <a:ext uri="{FF2B5EF4-FFF2-40B4-BE49-F238E27FC236}">
                <a16:creationId xmlns:a16="http://schemas.microsoft.com/office/drawing/2014/main" id="{3F88B1D1-F4A1-7208-5314-076BCFE359AF}"/>
              </a:ext>
            </a:extLst>
          </p:cNvPr>
          <p:cNvSpPr txBox="1">
            <a:spLocks/>
          </p:cNvSpPr>
          <p:nvPr/>
        </p:nvSpPr>
        <p:spPr>
          <a:xfrm>
            <a:off x="3005759" y="1196"/>
            <a:ext cx="4376698" cy="6794052"/>
          </a:xfrm>
          <a:prstGeom prst="rect">
            <a:avLst/>
          </a:prstGeom>
          <a:solidFill>
            <a:schemeClr val="bg1">
              <a:lumMod val="95000"/>
            </a:schemeClr>
          </a:solidFill>
        </p:spPr>
        <p:txBody>
          <a:bodyPr vert="horz" lIns="91440" tIns="45720" rIns="91440" bIns="45720" rtlCol="0">
            <a:normAutofit fontScale="85000" lnSpcReduction="10000"/>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b="1" dirty="0"/>
              <a:t>Prompting</a:t>
            </a:r>
          </a:p>
          <a:p>
            <a:r>
              <a:rPr lang="en-US" sz="1800" dirty="0"/>
              <a:t>Change only the instruction.</a:t>
            </a:r>
          </a:p>
          <a:p>
            <a:pPr marL="228600" lvl="1" indent="0">
              <a:buFont typeface="Arial" panose="020B0604020202020204" pitchFamily="34" charset="0"/>
              <a:buNone/>
            </a:pPr>
            <a:r>
              <a:rPr lang="en-US" sz="1600" dirty="0"/>
              <a:t>"Classify pavement damage according to the following severity definitions...“</a:t>
            </a:r>
          </a:p>
          <a:p>
            <a:pPr marL="228600" lvl="1" indent="0">
              <a:buFont typeface="Arial" panose="020B0604020202020204" pitchFamily="34" charset="0"/>
              <a:buNone/>
            </a:pPr>
            <a:endParaRPr lang="en-US" sz="1600" dirty="0"/>
          </a:p>
          <a:p>
            <a:pPr marL="0" indent="0">
              <a:buFont typeface="Arial" panose="020B0604020202020204" pitchFamily="34" charset="0"/>
              <a:buNone/>
            </a:pPr>
            <a:r>
              <a:rPr lang="en-US" sz="1800" b="1" dirty="0"/>
              <a:t>Few-Shot </a:t>
            </a:r>
            <a:r>
              <a:rPr lang="en-US" sz="1800" b="1" dirty="0">
                <a:highlight>
                  <a:srgbClr val="FFFF00"/>
                </a:highlight>
              </a:rPr>
              <a:t>/ In-Context Examples</a:t>
            </a:r>
          </a:p>
          <a:p>
            <a:r>
              <a:rPr lang="en-US" sz="1800" dirty="0">
                <a:highlight>
                  <a:srgbClr val="FFFF00"/>
                </a:highlight>
              </a:rPr>
              <a:t>Give the model examples:</a:t>
            </a:r>
          </a:p>
          <a:p>
            <a:pPr marL="457200" lvl="2" indent="0">
              <a:buFont typeface="Arial" panose="020B0604020202020204" pitchFamily="34" charset="0"/>
              <a:buNone/>
            </a:pPr>
            <a:r>
              <a:rPr lang="en-US" sz="1400" dirty="0"/>
              <a:t>Image A → Minor</a:t>
            </a:r>
            <a:br>
              <a:rPr lang="en-US" sz="1400" dirty="0"/>
            </a:br>
            <a:r>
              <a:rPr lang="en-US" sz="1400" dirty="0"/>
              <a:t>Image B → Severe</a:t>
            </a:r>
            <a:br>
              <a:rPr lang="en-US" sz="1400" dirty="0"/>
            </a:br>
            <a:r>
              <a:rPr lang="en-US" sz="1400" dirty="0"/>
              <a:t>Now classify this image.</a:t>
            </a:r>
          </a:p>
          <a:p>
            <a:r>
              <a:rPr lang="en-US" sz="1400" b="1" dirty="0"/>
              <a:t>Model weights do not change.</a:t>
            </a:r>
          </a:p>
          <a:p>
            <a:pPr marL="0" indent="0">
              <a:buFont typeface="Arial" panose="020B0604020202020204" pitchFamily="34" charset="0"/>
              <a:buNone/>
            </a:pPr>
            <a:endParaRPr lang="en-US" sz="1400" b="1" dirty="0"/>
          </a:p>
          <a:p>
            <a:pPr marL="0" indent="0">
              <a:buFont typeface="Arial" panose="020B0604020202020204" pitchFamily="34" charset="0"/>
              <a:buNone/>
            </a:pPr>
            <a:r>
              <a:rPr lang="en-US" sz="1800" b="1" dirty="0"/>
              <a:t>Frozen Foundation Model </a:t>
            </a:r>
            <a:r>
              <a:rPr lang="en-US" sz="1800" b="1" dirty="0">
                <a:highlight>
                  <a:srgbClr val="FFFF00"/>
                </a:highlight>
              </a:rPr>
              <a:t>+ New Classifier</a:t>
            </a:r>
          </a:p>
          <a:p>
            <a:pPr marL="457200" lvl="2" indent="0">
              <a:buFont typeface="Arial" panose="020B0604020202020204" pitchFamily="34" charset="0"/>
              <a:buNone/>
            </a:pPr>
            <a:r>
              <a:rPr lang="en-US" sz="1400" dirty="0"/>
              <a:t>Image</a:t>
            </a:r>
          </a:p>
          <a:p>
            <a:pPr marL="457200" lvl="2" indent="0">
              <a:buFont typeface="Arial" panose="020B0604020202020204" pitchFamily="34" charset="0"/>
              <a:buNone/>
            </a:pPr>
            <a:r>
              <a:rPr lang="en-US" sz="1400" dirty="0"/>
              <a:t> ↓</a:t>
            </a:r>
          </a:p>
          <a:p>
            <a:pPr marL="457200" lvl="2" indent="0">
              <a:buFont typeface="Arial" panose="020B0604020202020204" pitchFamily="34" charset="0"/>
              <a:buNone/>
            </a:pPr>
            <a:r>
              <a:rPr lang="en-US" sz="1400" dirty="0"/>
              <a:t>Pretrained Foundation Model</a:t>
            </a:r>
          </a:p>
          <a:p>
            <a:pPr marL="457200" lvl="2" indent="0">
              <a:buFont typeface="Arial" panose="020B0604020202020204" pitchFamily="34" charset="0"/>
              <a:buNone/>
            </a:pPr>
            <a:r>
              <a:rPr lang="en-US" sz="1400" dirty="0"/>
              <a:t> ↓</a:t>
            </a:r>
          </a:p>
          <a:p>
            <a:pPr marL="457200" lvl="2" indent="0">
              <a:buFont typeface="Arial" panose="020B0604020202020204" pitchFamily="34" charset="0"/>
              <a:buNone/>
            </a:pPr>
            <a:r>
              <a:rPr lang="en-US" sz="1400" dirty="0"/>
              <a:t>Embedding</a:t>
            </a:r>
          </a:p>
          <a:p>
            <a:pPr marL="457200" lvl="2" indent="0">
              <a:buFont typeface="Arial" panose="020B0604020202020204" pitchFamily="34" charset="0"/>
              <a:buNone/>
            </a:pPr>
            <a:r>
              <a:rPr lang="en-US" sz="1400" dirty="0"/>
              <a:t> ↓</a:t>
            </a:r>
          </a:p>
          <a:p>
            <a:pPr marL="457200" lvl="2" indent="0">
              <a:buFont typeface="Arial" panose="020B0604020202020204" pitchFamily="34" charset="0"/>
              <a:buNone/>
            </a:pPr>
            <a:r>
              <a:rPr lang="en-US" sz="1400" dirty="0"/>
              <a:t>Small Task-Specific Classifier</a:t>
            </a:r>
          </a:p>
          <a:p>
            <a:pPr marL="457200" lvl="2" indent="0">
              <a:buFont typeface="Arial" panose="020B0604020202020204" pitchFamily="34" charset="0"/>
              <a:buNone/>
            </a:pPr>
            <a:r>
              <a:rPr lang="en-US" sz="1400" dirty="0"/>
              <a:t> ↓</a:t>
            </a:r>
          </a:p>
          <a:p>
            <a:pPr marL="457200" lvl="2" indent="0">
              <a:buFont typeface="Arial" panose="020B0604020202020204" pitchFamily="34" charset="0"/>
              <a:buNone/>
            </a:pPr>
            <a:r>
              <a:rPr lang="en-US" sz="1400" dirty="0"/>
              <a:t>Severity</a:t>
            </a:r>
          </a:p>
          <a:p>
            <a:r>
              <a:rPr lang="en-US" sz="1400" b="1" dirty="0"/>
              <a:t>Foundation model remains frozen.</a:t>
            </a:r>
            <a:endParaRPr lang="en-US" sz="1600" dirty="0"/>
          </a:p>
        </p:txBody>
      </p:sp>
      <p:sp>
        <p:nvSpPr>
          <p:cNvPr id="10" name="TextBox 9">
            <a:extLst>
              <a:ext uri="{FF2B5EF4-FFF2-40B4-BE49-F238E27FC236}">
                <a16:creationId xmlns:a16="http://schemas.microsoft.com/office/drawing/2014/main" id="{D6EFEC41-B502-4AE8-432C-7B75655254F7}"/>
              </a:ext>
            </a:extLst>
          </p:cNvPr>
          <p:cNvSpPr txBox="1"/>
          <p:nvPr/>
        </p:nvSpPr>
        <p:spPr>
          <a:xfrm>
            <a:off x="78063" y="5038859"/>
            <a:ext cx="2927696" cy="1754326"/>
          </a:xfrm>
          <a:prstGeom prst="rect">
            <a:avLst/>
          </a:prstGeom>
          <a:solidFill>
            <a:schemeClr val="bg2">
              <a:lumMod val="75000"/>
            </a:schemeClr>
          </a:solidFill>
        </p:spPr>
        <p:txBody>
          <a:bodyPr wrap="square">
            <a:spAutoFit/>
          </a:bodyPr>
          <a:lstStyle/>
          <a:p>
            <a:r>
              <a:rPr lang="en-US" dirty="0"/>
              <a:t>The foundation model may understand pavement damage, but not our application's specific severity definitions.</a:t>
            </a:r>
          </a:p>
        </p:txBody>
      </p:sp>
    </p:spTree>
    <p:extLst>
      <p:ext uri="{BB962C8B-B14F-4D97-AF65-F5344CB8AC3E}">
        <p14:creationId xmlns:p14="http://schemas.microsoft.com/office/powerpoint/2010/main" val="33978783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ED2B3-00D9-3B5D-E56B-26C20AB5DC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8069EE-4108-8EA4-16CF-6C4FC2D8B6BE}"/>
              </a:ext>
            </a:extLst>
          </p:cNvPr>
          <p:cNvSpPr>
            <a:spLocks noGrp="1"/>
          </p:cNvSpPr>
          <p:nvPr>
            <p:ph type="title"/>
          </p:nvPr>
        </p:nvSpPr>
        <p:spPr>
          <a:xfrm>
            <a:off x="182342" y="102428"/>
            <a:ext cx="10653578" cy="180489"/>
          </a:xfrm>
        </p:spPr>
        <p:txBody>
          <a:bodyPr>
            <a:normAutofit fontScale="90000"/>
          </a:bodyPr>
          <a:lstStyle/>
          <a:p>
            <a:r>
              <a:rPr lang="en-US" dirty="0"/>
              <a:t>Example:  </a:t>
            </a:r>
          </a:p>
        </p:txBody>
      </p:sp>
      <p:sp>
        <p:nvSpPr>
          <p:cNvPr id="3" name="Content Placeholder 2">
            <a:extLst>
              <a:ext uri="{FF2B5EF4-FFF2-40B4-BE49-F238E27FC236}">
                <a16:creationId xmlns:a16="http://schemas.microsoft.com/office/drawing/2014/main" id="{20C5C119-9555-C37F-32ED-21ABBA5DC4D3}"/>
              </a:ext>
            </a:extLst>
          </p:cNvPr>
          <p:cNvSpPr>
            <a:spLocks noGrp="1"/>
          </p:cNvSpPr>
          <p:nvPr>
            <p:ph idx="1"/>
          </p:nvPr>
        </p:nvSpPr>
        <p:spPr>
          <a:xfrm>
            <a:off x="7463664" y="309424"/>
            <a:ext cx="4913238" cy="6239151"/>
          </a:xfrm>
          <a:solidFill>
            <a:schemeClr val="bg1">
              <a:lumMod val="95000"/>
            </a:schemeClr>
          </a:solidFill>
        </p:spPr>
        <p:txBody>
          <a:bodyPr>
            <a:normAutofit fontScale="55000" lnSpcReduction="20000"/>
          </a:bodyPr>
          <a:lstStyle/>
          <a:p>
            <a:pPr marL="0" indent="0">
              <a:buNone/>
            </a:pPr>
            <a:r>
              <a:rPr lang="en-US" sz="1800" b="1" dirty="0"/>
              <a:t>Gemini Output</a:t>
            </a:r>
          </a:p>
          <a:p>
            <a:r>
              <a:rPr lang="en-US" dirty="0">
                <a:highlight>
                  <a:srgbClr val="FFFF00"/>
                </a:highlight>
              </a:rPr>
              <a:t>The image shows </a:t>
            </a:r>
            <a:r>
              <a:rPr lang="en-US" b="1" dirty="0">
                <a:solidFill>
                  <a:srgbClr val="C00000"/>
                </a:solidFill>
                <a:highlight>
                  <a:srgbClr val="FFFF00"/>
                </a:highlight>
              </a:rPr>
              <a:t>severe damage</a:t>
            </a:r>
            <a:r>
              <a:rPr lang="en-US" dirty="0">
                <a:solidFill>
                  <a:srgbClr val="C00000"/>
                </a:solidFill>
                <a:highlight>
                  <a:srgbClr val="FFFF00"/>
                </a:highlight>
              </a:rPr>
              <a:t>.</a:t>
            </a:r>
          </a:p>
          <a:p>
            <a:r>
              <a:rPr lang="en-US" b="1" dirty="0"/>
              <a:t>Classification Breakdown</a:t>
            </a:r>
          </a:p>
          <a:p>
            <a:r>
              <a:rPr lang="en-US" dirty="0"/>
              <a:t>This section of alligator cracking has progressed to the highest severity level based on the following indicators:</a:t>
            </a:r>
          </a:p>
          <a:p>
            <a:pPr lvl="0"/>
            <a:r>
              <a:rPr lang="en-US" b="1" dirty="0"/>
              <a:t>Spalling and Erosion</a:t>
            </a:r>
            <a:r>
              <a:rPr lang="en-US" dirty="0"/>
              <a:t>: The edges of the cracked blocks are actively breaking down, eroding, and widening.</a:t>
            </a:r>
          </a:p>
          <a:p>
            <a:pPr lvl="0"/>
            <a:r>
              <a:rPr lang="en-US" b="1" dirty="0"/>
              <a:t>Debris and Vegetation</a:t>
            </a:r>
            <a:r>
              <a:rPr lang="en-US" dirty="0"/>
              <a:t>: Deep, dark voids have formed between the pieces, which are collecting dirt, organic matter, and small bits of broken pavement.</a:t>
            </a:r>
          </a:p>
          <a:p>
            <a:pPr lvl="0"/>
            <a:r>
              <a:rPr lang="en-US" b="1" dirty="0"/>
              <a:t>Loose Structural Integrity</a:t>
            </a:r>
            <a:r>
              <a:rPr lang="en-US" dirty="0"/>
              <a:t>: The individual pieces are becoming loose and detached from one another. They will easily dislodge under traffic load, directly leading to pothole formation.</a:t>
            </a:r>
          </a:p>
          <a:p>
            <a:r>
              <a:rPr lang="en-US" b="1" dirty="0"/>
              <a:t>Recommended Next Steps</a:t>
            </a:r>
          </a:p>
          <a:p>
            <a:r>
              <a:rPr lang="en-US" dirty="0"/>
              <a:t>Surface treatments or thin asphalt overlays will immediately fail on this surface. Complete extraction of the failed asphalt and repair of the compromised subgrade layer beneath it are required.</a:t>
            </a:r>
          </a:p>
          <a:p>
            <a:r>
              <a:rPr lang="en-US" dirty="0"/>
              <a:t>To help evaluate the scope of your project, tell me:</a:t>
            </a:r>
          </a:p>
          <a:p>
            <a:pPr lvl="0"/>
            <a:r>
              <a:rPr lang="en-US" dirty="0"/>
              <a:t>The </a:t>
            </a:r>
            <a:r>
              <a:rPr lang="en-US" b="1" dirty="0"/>
              <a:t>intended usage</a:t>
            </a:r>
            <a:r>
              <a:rPr lang="en-US" dirty="0"/>
              <a:t> of the pavement (e.g., standard residential driveway, commercial parking lot, heavy truck lane).</a:t>
            </a:r>
          </a:p>
          <a:p>
            <a:pPr lvl="0"/>
            <a:r>
              <a:rPr lang="en-US" dirty="0"/>
              <a:t>The </a:t>
            </a:r>
            <a:r>
              <a:rPr lang="en-US" b="1" dirty="0"/>
              <a:t>total dimensions or square footage</a:t>
            </a:r>
            <a:r>
              <a:rPr lang="en-US" dirty="0"/>
              <a:t> of the impacted area.</a:t>
            </a:r>
          </a:p>
          <a:p>
            <a:pPr marL="0" indent="0">
              <a:buNone/>
            </a:pPr>
            <a:endParaRPr lang="en-US" sz="1800" dirty="0"/>
          </a:p>
        </p:txBody>
      </p:sp>
      <p:sp>
        <p:nvSpPr>
          <p:cNvPr id="5" name="TextBox 4">
            <a:extLst>
              <a:ext uri="{FF2B5EF4-FFF2-40B4-BE49-F238E27FC236}">
                <a16:creationId xmlns:a16="http://schemas.microsoft.com/office/drawing/2014/main" id="{19881014-5150-ED74-0A60-EE326E933821}"/>
              </a:ext>
            </a:extLst>
          </p:cNvPr>
          <p:cNvSpPr txBox="1"/>
          <p:nvPr/>
        </p:nvSpPr>
        <p:spPr>
          <a:xfrm>
            <a:off x="78063" y="514544"/>
            <a:ext cx="2212470" cy="3970318"/>
          </a:xfrm>
          <a:prstGeom prst="rect">
            <a:avLst/>
          </a:prstGeom>
          <a:noFill/>
        </p:spPr>
        <p:txBody>
          <a:bodyPr wrap="square">
            <a:spAutoFit/>
          </a:bodyPr>
          <a:lstStyle/>
          <a:p>
            <a:pPr>
              <a:buNone/>
            </a:pPr>
            <a:r>
              <a:rPr lang="en-US" dirty="0"/>
              <a:t>Suppose a pretrained vision foundation model must distinguish:</a:t>
            </a:r>
          </a:p>
          <a:p>
            <a:pPr>
              <a:buNone/>
            </a:pPr>
            <a:r>
              <a:rPr lang="en-US" b="1" dirty="0"/>
              <a:t>Minor pavement crack</a:t>
            </a:r>
          </a:p>
          <a:p>
            <a:pPr>
              <a:buNone/>
            </a:pPr>
            <a:endParaRPr lang="en-US" b="1" dirty="0"/>
          </a:p>
          <a:p>
            <a:pPr>
              <a:buNone/>
            </a:pPr>
            <a:br>
              <a:rPr lang="en-US" dirty="0"/>
            </a:br>
            <a:r>
              <a:rPr lang="en-US" b="1" dirty="0"/>
              <a:t>Moderate pavement damage</a:t>
            </a:r>
          </a:p>
          <a:p>
            <a:pPr>
              <a:buNone/>
            </a:pPr>
            <a:br>
              <a:rPr lang="en-US" dirty="0"/>
            </a:br>
            <a:r>
              <a:rPr lang="en-US" b="1" dirty="0"/>
              <a:t>Severe pavement damage</a:t>
            </a:r>
            <a:endParaRPr lang="en-US" dirty="0"/>
          </a:p>
        </p:txBody>
      </p:sp>
      <p:pic>
        <p:nvPicPr>
          <p:cNvPr id="6" name="Picture 5" descr="minor crack">
            <a:extLst>
              <a:ext uri="{FF2B5EF4-FFF2-40B4-BE49-F238E27FC236}">
                <a16:creationId xmlns:a16="http://schemas.microsoft.com/office/drawing/2014/main" id="{4185FF98-4EB0-56DA-4F60-72D6F8063829}"/>
              </a:ext>
            </a:extLst>
          </p:cNvPr>
          <p:cNvPicPr>
            <a:picLocks noChangeAspect="1"/>
          </p:cNvPicPr>
          <p:nvPr/>
        </p:nvPicPr>
        <p:blipFill>
          <a:blip r:embed="rId2"/>
          <a:stretch>
            <a:fillRect/>
          </a:stretch>
        </p:blipFill>
        <p:spPr>
          <a:xfrm>
            <a:off x="938551" y="1936350"/>
            <a:ext cx="960973" cy="640248"/>
          </a:xfrm>
          <a:prstGeom prst="rect">
            <a:avLst/>
          </a:prstGeom>
        </p:spPr>
      </p:pic>
      <p:pic>
        <p:nvPicPr>
          <p:cNvPr id="7" name="Picture 6" descr="moderate crack">
            <a:extLst>
              <a:ext uri="{FF2B5EF4-FFF2-40B4-BE49-F238E27FC236}">
                <a16:creationId xmlns:a16="http://schemas.microsoft.com/office/drawing/2014/main" id="{AF1A8A39-1EAD-C8B7-F1A9-887894087597}"/>
              </a:ext>
            </a:extLst>
          </p:cNvPr>
          <p:cNvPicPr>
            <a:picLocks noChangeAspect="1"/>
          </p:cNvPicPr>
          <p:nvPr/>
        </p:nvPicPr>
        <p:blipFill>
          <a:blip r:embed="rId3"/>
          <a:stretch>
            <a:fillRect/>
          </a:stretch>
        </p:blipFill>
        <p:spPr>
          <a:xfrm>
            <a:off x="1419037" y="2757524"/>
            <a:ext cx="586169" cy="781558"/>
          </a:xfrm>
          <a:prstGeom prst="rect">
            <a:avLst/>
          </a:prstGeom>
        </p:spPr>
      </p:pic>
      <p:pic>
        <p:nvPicPr>
          <p:cNvPr id="9" name="Picture 8" descr="severe crack">
            <a:extLst>
              <a:ext uri="{FF2B5EF4-FFF2-40B4-BE49-F238E27FC236}">
                <a16:creationId xmlns:a16="http://schemas.microsoft.com/office/drawing/2014/main" id="{BD1A7988-83A8-A4B9-9801-D89BF9C2CB84}"/>
              </a:ext>
            </a:extLst>
          </p:cNvPr>
          <p:cNvPicPr>
            <a:picLocks noChangeAspect="1"/>
          </p:cNvPicPr>
          <p:nvPr/>
        </p:nvPicPr>
        <p:blipFill>
          <a:blip r:embed="rId4"/>
          <a:stretch>
            <a:fillRect/>
          </a:stretch>
        </p:blipFill>
        <p:spPr>
          <a:xfrm>
            <a:off x="1113564" y="4146476"/>
            <a:ext cx="960973" cy="570013"/>
          </a:xfrm>
          <a:prstGeom prst="rect">
            <a:avLst/>
          </a:prstGeom>
        </p:spPr>
      </p:pic>
      <p:sp>
        <p:nvSpPr>
          <p:cNvPr id="4" name="Content Placeholder 2">
            <a:extLst>
              <a:ext uri="{FF2B5EF4-FFF2-40B4-BE49-F238E27FC236}">
                <a16:creationId xmlns:a16="http://schemas.microsoft.com/office/drawing/2014/main" id="{5EDF0FBA-0632-6E58-203E-8A50628DE7A9}"/>
              </a:ext>
            </a:extLst>
          </p:cNvPr>
          <p:cNvSpPr txBox="1">
            <a:spLocks/>
          </p:cNvSpPr>
          <p:nvPr/>
        </p:nvSpPr>
        <p:spPr>
          <a:xfrm>
            <a:off x="3005759" y="1196"/>
            <a:ext cx="4376698" cy="6794052"/>
          </a:xfrm>
          <a:prstGeom prst="rect">
            <a:avLst/>
          </a:prstGeom>
          <a:solidFill>
            <a:schemeClr val="bg1">
              <a:lumMod val="95000"/>
            </a:schemeClr>
          </a:solidFill>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b="1" dirty="0"/>
              <a:t>Prompting</a:t>
            </a:r>
          </a:p>
          <a:p>
            <a:r>
              <a:rPr lang="en-US" sz="1800" dirty="0"/>
              <a:t>Change only the instruction.</a:t>
            </a:r>
          </a:p>
          <a:p>
            <a:pPr marL="228600" lvl="1" indent="0">
              <a:buNone/>
            </a:pPr>
            <a:r>
              <a:rPr lang="en-US" sz="1600" dirty="0"/>
              <a:t>"classify the image as minor, moderate or severe damage.“</a:t>
            </a:r>
          </a:p>
          <a:p>
            <a:pPr marL="228600" lvl="1" indent="0">
              <a:buNone/>
            </a:pPr>
            <a:endParaRPr lang="en-US" sz="1600" dirty="0"/>
          </a:p>
          <a:p>
            <a:pPr marL="228600" lvl="1" indent="0">
              <a:buNone/>
            </a:pPr>
            <a:endParaRPr lang="en-US" sz="1600" dirty="0"/>
          </a:p>
          <a:p>
            <a:pPr marL="228600" lvl="1" indent="0">
              <a:buNone/>
            </a:pPr>
            <a:endParaRPr lang="en-US" sz="1600" dirty="0"/>
          </a:p>
          <a:p>
            <a:pPr marL="228600" lvl="1" indent="0">
              <a:buNone/>
            </a:pPr>
            <a:endParaRPr lang="en-US" sz="1600" dirty="0"/>
          </a:p>
          <a:p>
            <a:pPr marL="228600" lvl="1" indent="0">
              <a:buNone/>
            </a:pPr>
            <a:endParaRPr lang="en-US" sz="1600" dirty="0"/>
          </a:p>
          <a:p>
            <a:pPr marL="228600" lvl="1" indent="0">
              <a:buNone/>
            </a:pPr>
            <a:endParaRPr lang="en-US" sz="1600" dirty="0"/>
          </a:p>
          <a:p>
            <a:pPr marL="228600" lvl="1" indent="0">
              <a:buNone/>
            </a:pPr>
            <a:endParaRPr lang="en-US" sz="1600" dirty="0"/>
          </a:p>
          <a:p>
            <a:pPr marL="228600" lvl="1" indent="0">
              <a:buNone/>
            </a:pPr>
            <a:endParaRPr lang="en-US" sz="1600" dirty="0"/>
          </a:p>
          <a:p>
            <a:pPr marL="228600" lvl="1" indent="0">
              <a:buNone/>
            </a:pPr>
            <a:endParaRPr lang="en-US" sz="1600" dirty="0"/>
          </a:p>
          <a:p>
            <a:pPr marL="228600" lvl="1" indent="0">
              <a:buNone/>
            </a:pPr>
            <a:endParaRPr lang="en-US" sz="1600" dirty="0"/>
          </a:p>
          <a:p>
            <a:pPr marL="228600" lvl="1" indent="0">
              <a:buNone/>
            </a:pPr>
            <a:r>
              <a:rPr lang="en-US" sz="1600" dirty="0"/>
              <a:t>NOTE: </a:t>
            </a:r>
            <a:r>
              <a:rPr lang="en-US" sz="1600" dirty="0">
                <a:highlight>
                  <a:srgbClr val="FFFF00"/>
                </a:highlight>
              </a:rPr>
              <a:t>this was given to me by Gemini as a moderate crack example</a:t>
            </a:r>
          </a:p>
          <a:p>
            <a:pPr marL="228600" lvl="1" indent="0">
              <a:buFont typeface="Arial" panose="020B0604020202020204" pitchFamily="34" charset="0"/>
              <a:buNone/>
            </a:pPr>
            <a:endParaRPr lang="en-US" sz="1600" dirty="0"/>
          </a:p>
          <a:p>
            <a:pPr marL="0" indent="0">
              <a:buFont typeface="Arial" panose="020B0604020202020204" pitchFamily="34" charset="0"/>
              <a:buNone/>
            </a:pPr>
            <a:endParaRPr lang="en-US" sz="1600" dirty="0"/>
          </a:p>
        </p:txBody>
      </p:sp>
      <p:sp>
        <p:nvSpPr>
          <p:cNvPr id="10" name="TextBox 9">
            <a:extLst>
              <a:ext uri="{FF2B5EF4-FFF2-40B4-BE49-F238E27FC236}">
                <a16:creationId xmlns:a16="http://schemas.microsoft.com/office/drawing/2014/main" id="{7D275FBC-1BEA-BE29-AB68-965128A27BA8}"/>
              </a:ext>
            </a:extLst>
          </p:cNvPr>
          <p:cNvSpPr txBox="1"/>
          <p:nvPr/>
        </p:nvSpPr>
        <p:spPr>
          <a:xfrm>
            <a:off x="78063" y="5038859"/>
            <a:ext cx="2927696" cy="1754326"/>
          </a:xfrm>
          <a:prstGeom prst="rect">
            <a:avLst/>
          </a:prstGeom>
          <a:solidFill>
            <a:schemeClr val="bg2">
              <a:lumMod val="75000"/>
            </a:schemeClr>
          </a:solidFill>
        </p:spPr>
        <p:txBody>
          <a:bodyPr wrap="square">
            <a:spAutoFit/>
          </a:bodyPr>
          <a:lstStyle/>
          <a:p>
            <a:r>
              <a:rPr lang="en-US" b="1" dirty="0">
                <a:solidFill>
                  <a:srgbClr val="C00000"/>
                </a:solidFill>
              </a:rPr>
              <a:t>The foundation model may understand pavement damage, but not our application's specific severity definitions.</a:t>
            </a:r>
          </a:p>
        </p:txBody>
      </p:sp>
      <p:pic>
        <p:nvPicPr>
          <p:cNvPr id="12" name="Picture 11" descr="actually a moderate crack example">
            <a:extLst>
              <a:ext uri="{FF2B5EF4-FFF2-40B4-BE49-F238E27FC236}">
                <a16:creationId xmlns:a16="http://schemas.microsoft.com/office/drawing/2014/main" id="{C7F7FCA7-CCBE-A9F1-6ACC-350F4B7D13A8}"/>
              </a:ext>
            </a:extLst>
          </p:cNvPr>
          <p:cNvPicPr>
            <a:picLocks noChangeAspect="1"/>
          </p:cNvPicPr>
          <p:nvPr/>
        </p:nvPicPr>
        <p:blipFill>
          <a:blip r:embed="rId5"/>
          <a:stretch>
            <a:fillRect/>
          </a:stretch>
        </p:blipFill>
        <p:spPr>
          <a:xfrm>
            <a:off x="3255642" y="1465729"/>
            <a:ext cx="2021582" cy="3183594"/>
          </a:xfrm>
          <a:prstGeom prst="rect">
            <a:avLst/>
          </a:prstGeom>
        </p:spPr>
      </p:pic>
    </p:spTree>
    <p:extLst>
      <p:ext uri="{BB962C8B-B14F-4D97-AF65-F5344CB8AC3E}">
        <p14:creationId xmlns:p14="http://schemas.microsoft.com/office/powerpoint/2010/main" val="34179985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CA955-E1C2-289D-7AE3-29FB5182F9C8}"/>
              </a:ext>
            </a:extLst>
          </p:cNvPr>
          <p:cNvSpPr>
            <a:spLocks noGrp="1"/>
          </p:cNvSpPr>
          <p:nvPr>
            <p:ph type="title"/>
          </p:nvPr>
        </p:nvSpPr>
        <p:spPr/>
        <p:txBody>
          <a:bodyPr/>
          <a:lstStyle/>
          <a:p>
            <a:r>
              <a:rPr lang="en-US" dirty="0"/>
              <a:t>Foundation Models as Components of AI/CV Systems</a:t>
            </a:r>
          </a:p>
        </p:txBody>
      </p:sp>
      <p:sp>
        <p:nvSpPr>
          <p:cNvPr id="3" name="Text Placeholder 2">
            <a:extLst>
              <a:ext uri="{FF2B5EF4-FFF2-40B4-BE49-F238E27FC236}">
                <a16:creationId xmlns:a16="http://schemas.microsoft.com/office/drawing/2014/main" id="{3EB6D66F-5299-4A04-5EE9-6652DBDE4473}"/>
              </a:ext>
            </a:extLst>
          </p:cNvPr>
          <p:cNvSpPr>
            <a:spLocks noGrp="1"/>
          </p:cNvSpPr>
          <p:nvPr>
            <p:ph type="body" idx="1"/>
          </p:nvPr>
        </p:nvSpPr>
        <p:spPr/>
        <p:txBody>
          <a:bodyPr/>
          <a:lstStyle/>
          <a:p>
            <a:r>
              <a:rPr lang="en-US" dirty="0"/>
              <a:t>A foundation model does not have to be the entire application → enabling pipelines, workflows, and agentic architectures</a:t>
            </a:r>
          </a:p>
        </p:txBody>
      </p:sp>
    </p:spTree>
    <p:extLst>
      <p:ext uri="{BB962C8B-B14F-4D97-AF65-F5344CB8AC3E}">
        <p14:creationId xmlns:p14="http://schemas.microsoft.com/office/powerpoint/2010/main" val="37381869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F0E48A-FF1B-59E5-8BB4-8D06FB81E954}"/>
              </a:ext>
            </a:extLst>
          </p:cNvPr>
          <p:cNvSpPr>
            <a:spLocks noGrp="1"/>
          </p:cNvSpPr>
          <p:nvPr>
            <p:ph idx="1"/>
          </p:nvPr>
        </p:nvSpPr>
        <p:spPr>
          <a:xfrm>
            <a:off x="319800" y="723152"/>
            <a:ext cx="1688294" cy="5737413"/>
          </a:xfrm>
        </p:spPr>
        <p:txBody>
          <a:bodyPr>
            <a:normAutofit/>
          </a:bodyPr>
          <a:lstStyle/>
          <a:p>
            <a:pPr marL="0" indent="0">
              <a:buNone/>
            </a:pPr>
            <a:r>
              <a:rPr lang="en-US" sz="1600" dirty="0"/>
              <a:t>Action / Customization/ Tooling / Agents</a:t>
            </a:r>
          </a:p>
          <a:p>
            <a:pPr marL="0" indent="0">
              <a:buNone/>
            </a:pPr>
            <a:r>
              <a:rPr lang="en-US" sz="1600" dirty="0"/>
              <a:t>Traditional CV + Specialized ML Models + Foundation Models + VLMs + External Tools</a:t>
            </a:r>
          </a:p>
        </p:txBody>
      </p:sp>
      <p:pic>
        <p:nvPicPr>
          <p:cNvPr id="5" name="Picture 4" descr="**Alt text:** Diagram showing a modern AI/computer vision pipeline. A mobile device or camera captures an image or video, followed by OpenCV preprocessing and ROI extraction, Grounding DINO open-vocabulary object detection, SAM promptable segmentation, and Gemini or Qwen multimodal reasoning. The resulting visual information is converted to structured JSON and passed to application logic and a multi-agent system containing vision, reasoning/decision, retrieval/knowledge, and action agents that communicate and collaborate. Outputs can be sent to databases, alerts, reports, APIs, and a mobile user interface, leading to actions such as on-device alerts, maintenance workflows, team dispatch, and completion confirmation. The mobile device has a two-way role, both capturing visual input and receiving results, feedback, alerts, and reports.&#10;">
            <a:extLst>
              <a:ext uri="{FF2B5EF4-FFF2-40B4-BE49-F238E27FC236}">
                <a16:creationId xmlns:a16="http://schemas.microsoft.com/office/drawing/2014/main" id="{F2A09896-611E-0687-8055-BC273BAB2E85}"/>
              </a:ext>
            </a:extLst>
          </p:cNvPr>
          <p:cNvPicPr>
            <a:picLocks noChangeAspect="1"/>
          </p:cNvPicPr>
          <p:nvPr/>
        </p:nvPicPr>
        <p:blipFill>
          <a:blip r:embed="rId2"/>
          <a:stretch>
            <a:fillRect/>
          </a:stretch>
        </p:blipFill>
        <p:spPr>
          <a:xfrm>
            <a:off x="1783231" y="56776"/>
            <a:ext cx="10169710" cy="6779807"/>
          </a:xfrm>
          <a:prstGeom prst="rect">
            <a:avLst/>
          </a:prstGeom>
        </p:spPr>
      </p:pic>
    </p:spTree>
    <p:extLst>
      <p:ext uri="{BB962C8B-B14F-4D97-AF65-F5344CB8AC3E}">
        <p14:creationId xmlns:p14="http://schemas.microsoft.com/office/powerpoint/2010/main" val="9944094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A8FA5-2CA8-D9EA-91C1-E3A1A8ED2E47}"/>
              </a:ext>
            </a:extLst>
          </p:cNvPr>
          <p:cNvSpPr>
            <a:spLocks noGrp="1"/>
          </p:cNvSpPr>
          <p:nvPr>
            <p:ph type="title"/>
          </p:nvPr>
        </p:nvSpPr>
        <p:spPr/>
        <p:txBody>
          <a:bodyPr/>
          <a:lstStyle/>
          <a:p>
            <a:r>
              <a:rPr lang="en-US" dirty="0"/>
              <a:t>Using Vision Foundation Models — Summary</a:t>
            </a:r>
          </a:p>
        </p:txBody>
      </p:sp>
    </p:spTree>
    <p:extLst>
      <p:ext uri="{BB962C8B-B14F-4D97-AF65-F5344CB8AC3E}">
        <p14:creationId xmlns:p14="http://schemas.microsoft.com/office/powerpoint/2010/main" val="7999757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3BFB07-5631-1AAE-38EF-D26F52BFF8C4}"/>
              </a:ext>
            </a:extLst>
          </p:cNvPr>
          <p:cNvSpPr>
            <a:spLocks noGrp="1"/>
          </p:cNvSpPr>
          <p:nvPr>
            <p:ph type="title"/>
          </p:nvPr>
        </p:nvSpPr>
        <p:spPr>
          <a:xfrm>
            <a:off x="53788" y="106381"/>
            <a:ext cx="12311530" cy="730325"/>
          </a:xfrm>
        </p:spPr>
        <p:txBody>
          <a:bodyPr>
            <a:noAutofit/>
          </a:bodyPr>
          <a:lstStyle/>
          <a:p>
            <a:r>
              <a:rPr lang="en-US" sz="2400" dirty="0"/>
              <a:t>Using Foundation Models </a:t>
            </a:r>
            <a:r>
              <a:rPr lang="en-US" sz="2800" dirty="0">
                <a:sym typeface="Wingdings" panose="05000000000000000000" pitchFamily="2" charset="2"/>
              </a:rPr>
              <a:t> Summary w/ Common Models/Approaches</a:t>
            </a:r>
            <a:endParaRPr lang="en-US" sz="2800" dirty="0"/>
          </a:p>
        </p:txBody>
      </p:sp>
      <p:graphicFrame>
        <p:nvGraphicFramePr>
          <p:cNvPr id="4" name="Table 3">
            <a:extLst>
              <a:ext uri="{FF2B5EF4-FFF2-40B4-BE49-F238E27FC236}">
                <a16:creationId xmlns:a16="http://schemas.microsoft.com/office/drawing/2014/main" id="{0EA5B3DF-EC5C-3A6D-9B20-B42D4BC628EA}"/>
              </a:ext>
            </a:extLst>
          </p:cNvPr>
          <p:cNvGraphicFramePr>
            <a:graphicFrameLocks noGrp="1"/>
          </p:cNvGraphicFramePr>
          <p:nvPr>
            <p:extLst>
              <p:ext uri="{D42A27DB-BD31-4B8C-83A1-F6EECF244321}">
                <p14:modId xmlns:p14="http://schemas.microsoft.com/office/powerpoint/2010/main" val="936723756"/>
              </p:ext>
            </p:extLst>
          </p:nvPr>
        </p:nvGraphicFramePr>
        <p:xfrm>
          <a:off x="161365" y="657412"/>
          <a:ext cx="12030635" cy="6357471"/>
        </p:xfrm>
        <a:graphic>
          <a:graphicData uri="http://schemas.openxmlformats.org/drawingml/2006/table">
            <a:tbl>
              <a:tblPr/>
              <a:tblGrid>
                <a:gridCol w="2752882">
                  <a:extLst>
                    <a:ext uri="{9D8B030D-6E8A-4147-A177-3AD203B41FA5}">
                      <a16:colId xmlns:a16="http://schemas.microsoft.com/office/drawing/2014/main" val="1752897900"/>
                    </a:ext>
                  </a:extLst>
                </a:gridCol>
                <a:gridCol w="3508127">
                  <a:extLst>
                    <a:ext uri="{9D8B030D-6E8A-4147-A177-3AD203B41FA5}">
                      <a16:colId xmlns:a16="http://schemas.microsoft.com/office/drawing/2014/main" val="1526498707"/>
                    </a:ext>
                  </a:extLst>
                </a:gridCol>
                <a:gridCol w="5769626">
                  <a:extLst>
                    <a:ext uri="{9D8B030D-6E8A-4147-A177-3AD203B41FA5}">
                      <a16:colId xmlns:a16="http://schemas.microsoft.com/office/drawing/2014/main" val="998256834"/>
                    </a:ext>
                  </a:extLst>
                </a:gridCol>
              </a:tblGrid>
              <a:tr h="423569">
                <a:tc>
                  <a:txBody>
                    <a:bodyPr/>
                    <a:lstStyle/>
                    <a:p>
                      <a:pPr>
                        <a:buNone/>
                      </a:pPr>
                      <a:r>
                        <a:rPr lang="en-US" sz="1400" b="1" dirty="0"/>
                        <a:t>How We Use the Foundation Model</a:t>
                      </a:r>
                      <a:endParaRPr lang="en-US" sz="1400" dirty="0"/>
                    </a:p>
                  </a:txBody>
                  <a:tcPr marL="34531" marR="34531" marT="17266" marB="17266" anchor="ctr">
                    <a:lnL>
                      <a:noFill/>
                    </a:lnL>
                    <a:lnR>
                      <a:noFill/>
                    </a:lnR>
                    <a:lnT>
                      <a:noFill/>
                    </a:lnT>
                    <a:lnB>
                      <a:noFill/>
                    </a:lnB>
                    <a:solidFill>
                      <a:schemeClr val="bg1">
                        <a:lumMod val="85000"/>
                      </a:schemeClr>
                    </a:solidFill>
                  </a:tcPr>
                </a:tc>
                <a:tc>
                  <a:txBody>
                    <a:bodyPr/>
                    <a:lstStyle/>
                    <a:p>
                      <a:pPr>
                        <a:buNone/>
                      </a:pPr>
                      <a:r>
                        <a:rPr lang="en-US" sz="1400" b="1" dirty="0"/>
                        <a:t>What It Enables</a:t>
                      </a:r>
                      <a:endParaRPr lang="en-US" sz="1400" dirty="0"/>
                    </a:p>
                  </a:txBody>
                  <a:tcPr marL="34531" marR="34531" marT="17266" marB="17266" anchor="ctr">
                    <a:lnL>
                      <a:noFill/>
                    </a:lnL>
                    <a:lnR>
                      <a:noFill/>
                    </a:lnR>
                    <a:lnT>
                      <a:noFill/>
                    </a:lnT>
                    <a:lnB>
                      <a:noFill/>
                    </a:lnB>
                    <a:solidFill>
                      <a:schemeClr val="bg1">
                        <a:lumMod val="85000"/>
                      </a:schemeClr>
                    </a:solidFill>
                  </a:tcPr>
                </a:tc>
                <a:tc>
                  <a:txBody>
                    <a:bodyPr/>
                    <a:lstStyle/>
                    <a:p>
                      <a:pPr>
                        <a:buNone/>
                      </a:pPr>
                      <a:r>
                        <a:rPr lang="en-US" sz="1400" b="1" dirty="0"/>
                        <a:t>Common Models / Approaches</a:t>
                      </a:r>
                      <a:endParaRPr lang="en-US" sz="1400" dirty="0"/>
                    </a:p>
                  </a:txBody>
                  <a:tcPr marL="34531" marR="34531" marT="17266" marB="17266" anchor="ctr">
                    <a:lnL>
                      <a:noFill/>
                    </a:lnL>
                    <a:lnR>
                      <a:noFill/>
                    </a:lnR>
                    <a:lnT>
                      <a:noFill/>
                    </a:lnT>
                    <a:lnB>
                      <a:noFill/>
                    </a:lnB>
                    <a:solidFill>
                      <a:schemeClr val="bg1">
                        <a:lumMod val="85000"/>
                      </a:schemeClr>
                    </a:solidFill>
                  </a:tcPr>
                </a:tc>
                <a:extLst>
                  <a:ext uri="{0D108BD9-81ED-4DB2-BD59-A6C34878D82A}">
                    <a16:rowId xmlns:a16="http://schemas.microsoft.com/office/drawing/2014/main" val="975505979"/>
                  </a:ext>
                </a:extLst>
              </a:tr>
              <a:tr h="836533">
                <a:tc>
                  <a:txBody>
                    <a:bodyPr/>
                    <a:lstStyle/>
                    <a:p>
                      <a:pPr>
                        <a:buNone/>
                      </a:pPr>
                      <a:r>
                        <a:rPr lang="en-US" sz="1400" b="1" dirty="0"/>
                        <a:t>Visual Representations / Embeddings</a:t>
                      </a:r>
                      <a:endParaRPr lang="en-US" sz="1400" dirty="0"/>
                    </a:p>
                  </a:txBody>
                  <a:tcPr marL="34531" marR="34531" marT="17266" marB="17266" anchor="ctr">
                    <a:lnL>
                      <a:noFill/>
                    </a:lnL>
                    <a:lnR>
                      <a:noFill/>
                    </a:lnR>
                    <a:lnT>
                      <a:noFill/>
                    </a:lnT>
                    <a:lnB>
                      <a:noFill/>
                    </a:lnB>
                    <a:solidFill>
                      <a:schemeClr val="bg2">
                        <a:lumMod val="90000"/>
                      </a:schemeClr>
                    </a:solidFill>
                  </a:tcPr>
                </a:tc>
                <a:tc>
                  <a:txBody>
                    <a:bodyPr/>
                    <a:lstStyle/>
                    <a:p>
                      <a:pPr>
                        <a:buNone/>
                      </a:pPr>
                      <a:r>
                        <a:rPr lang="en-US" sz="1400" dirty="0"/>
                        <a:t>Feature extraction, similarity, clustering, downstream classifiers</a:t>
                      </a:r>
                    </a:p>
                  </a:txBody>
                  <a:tcPr marL="34531" marR="34531" marT="17266" marB="17266" anchor="ctr">
                    <a:lnL>
                      <a:noFill/>
                    </a:lnL>
                    <a:lnR>
                      <a:noFill/>
                    </a:lnR>
                    <a:lnT>
                      <a:noFill/>
                    </a:lnT>
                    <a:lnB>
                      <a:noFill/>
                    </a:lnB>
                    <a:noFill/>
                  </a:tcPr>
                </a:tc>
                <a:tc>
                  <a:txBody>
                    <a:bodyPr/>
                    <a:lstStyle/>
                    <a:p>
                      <a:pPr>
                        <a:buNone/>
                      </a:pPr>
                      <a:r>
                        <a:rPr lang="en-US" sz="1400" b="1"/>
                        <a:t>CLIP, SigLIP, DINO/DINOv2</a:t>
                      </a:r>
                      <a:r>
                        <a:rPr lang="en-US" sz="1400"/>
                        <a:t>, other embedding-capable vision encoders; generative VLMs also learn visual representations, although APIs may not expose them directly</a:t>
                      </a:r>
                    </a:p>
                  </a:txBody>
                  <a:tcPr marL="34531" marR="34531" marT="17266" marB="17266" anchor="ctr">
                    <a:lnL>
                      <a:noFill/>
                    </a:lnL>
                    <a:lnR>
                      <a:noFill/>
                    </a:lnR>
                    <a:lnT>
                      <a:noFill/>
                    </a:lnT>
                    <a:lnB>
                      <a:noFill/>
                    </a:lnB>
                    <a:noFill/>
                  </a:tcPr>
                </a:tc>
                <a:extLst>
                  <a:ext uri="{0D108BD9-81ED-4DB2-BD59-A6C34878D82A}">
                    <a16:rowId xmlns:a16="http://schemas.microsoft.com/office/drawing/2014/main" val="2718407677"/>
                  </a:ext>
                </a:extLst>
              </a:tr>
              <a:tr h="440281">
                <a:tc>
                  <a:txBody>
                    <a:bodyPr/>
                    <a:lstStyle/>
                    <a:p>
                      <a:pPr>
                        <a:buNone/>
                      </a:pPr>
                      <a:r>
                        <a:rPr lang="en-US" sz="1400" b="1" dirty="0"/>
                        <a:t>Semantic Image Retrieval</a:t>
                      </a:r>
                      <a:endParaRPr lang="en-US" sz="1400" dirty="0"/>
                    </a:p>
                  </a:txBody>
                  <a:tcPr marL="34531" marR="34531" marT="17266" marB="17266" anchor="ctr">
                    <a:lnL>
                      <a:noFill/>
                    </a:lnL>
                    <a:lnR>
                      <a:noFill/>
                    </a:lnR>
                    <a:lnT>
                      <a:noFill/>
                    </a:lnT>
                    <a:lnB>
                      <a:noFill/>
                    </a:lnB>
                    <a:solidFill>
                      <a:schemeClr val="bg2">
                        <a:lumMod val="90000"/>
                      </a:schemeClr>
                    </a:solidFill>
                  </a:tcPr>
                </a:tc>
                <a:tc>
                  <a:txBody>
                    <a:bodyPr/>
                    <a:lstStyle/>
                    <a:p>
                      <a:pPr>
                        <a:buNone/>
                      </a:pPr>
                      <a:r>
                        <a:rPr lang="en-US" sz="1400"/>
                        <a:t>Image→image and text→image search; vector databases; visual RAG</a:t>
                      </a:r>
                    </a:p>
                  </a:txBody>
                  <a:tcPr marL="34531" marR="34531" marT="17266" marB="17266" anchor="ctr">
                    <a:lnL>
                      <a:noFill/>
                    </a:lnL>
                    <a:lnR>
                      <a:noFill/>
                    </a:lnR>
                    <a:lnT>
                      <a:noFill/>
                    </a:lnT>
                    <a:lnB>
                      <a:noFill/>
                    </a:lnB>
                    <a:noFill/>
                  </a:tcPr>
                </a:tc>
                <a:tc>
                  <a:txBody>
                    <a:bodyPr/>
                    <a:lstStyle/>
                    <a:p>
                      <a:pPr>
                        <a:buNone/>
                      </a:pPr>
                      <a:r>
                        <a:rPr lang="en-US" sz="1400" b="1"/>
                        <a:t>CLIP, SigLIP, DINOv2</a:t>
                      </a:r>
                      <a:r>
                        <a:rPr lang="en-US" sz="1400"/>
                        <a:t> for visual similarity; multimodal embedding models</a:t>
                      </a:r>
                    </a:p>
                  </a:txBody>
                  <a:tcPr marL="34531" marR="34531" marT="17266" marB="17266" anchor="ctr">
                    <a:lnL>
                      <a:noFill/>
                    </a:lnL>
                    <a:lnR>
                      <a:noFill/>
                    </a:lnR>
                    <a:lnT>
                      <a:noFill/>
                    </a:lnT>
                    <a:lnB>
                      <a:noFill/>
                    </a:lnB>
                    <a:noFill/>
                  </a:tcPr>
                </a:tc>
                <a:extLst>
                  <a:ext uri="{0D108BD9-81ED-4DB2-BD59-A6C34878D82A}">
                    <a16:rowId xmlns:a16="http://schemas.microsoft.com/office/drawing/2014/main" val="2135499316"/>
                  </a:ext>
                </a:extLst>
              </a:tr>
              <a:tr h="615577">
                <a:tc>
                  <a:txBody>
                    <a:bodyPr/>
                    <a:lstStyle/>
                    <a:p>
                      <a:pPr>
                        <a:buNone/>
                      </a:pPr>
                      <a:r>
                        <a:rPr lang="en-US" sz="1400" b="1" dirty="0"/>
                        <a:t>Zero-Shot Classification</a:t>
                      </a:r>
                      <a:endParaRPr lang="en-US" sz="1400" dirty="0"/>
                    </a:p>
                  </a:txBody>
                  <a:tcPr marL="34531" marR="34531" marT="17266" marB="17266" anchor="ctr">
                    <a:lnL>
                      <a:noFill/>
                    </a:lnL>
                    <a:lnR>
                      <a:noFill/>
                    </a:lnR>
                    <a:lnT>
                      <a:noFill/>
                    </a:lnT>
                    <a:lnB>
                      <a:noFill/>
                    </a:lnB>
                    <a:solidFill>
                      <a:schemeClr val="bg2">
                        <a:lumMod val="90000"/>
                      </a:schemeClr>
                    </a:solidFill>
                  </a:tcPr>
                </a:tc>
                <a:tc>
                  <a:txBody>
                    <a:bodyPr/>
                    <a:lstStyle/>
                    <a:p>
                      <a:pPr>
                        <a:buNone/>
                      </a:pPr>
                      <a:r>
                        <a:rPr lang="en-US" sz="1400" dirty="0"/>
                        <a:t>Define new recognition categories at inference time without task-specific training</a:t>
                      </a:r>
                    </a:p>
                  </a:txBody>
                  <a:tcPr marL="34531" marR="34531" marT="17266" marB="17266" anchor="ctr">
                    <a:lnL>
                      <a:noFill/>
                    </a:lnL>
                    <a:lnR>
                      <a:noFill/>
                    </a:lnR>
                    <a:lnT>
                      <a:noFill/>
                    </a:lnT>
                    <a:lnB>
                      <a:noFill/>
                    </a:lnB>
                    <a:noFill/>
                  </a:tcPr>
                </a:tc>
                <a:tc>
                  <a:txBody>
                    <a:bodyPr/>
                    <a:lstStyle/>
                    <a:p>
                      <a:pPr>
                        <a:buNone/>
                      </a:pPr>
                      <a:r>
                        <a:rPr lang="en-US" sz="1400" b="1"/>
                        <a:t>CLIP, SigLIP</a:t>
                      </a:r>
                      <a:r>
                        <a:rPr lang="en-US" sz="1400"/>
                        <a:t> via image↔text similarity; </a:t>
                      </a:r>
                      <a:r>
                        <a:rPr lang="en-US" sz="1400" b="1"/>
                        <a:t>Gemini, GPT vision models, Qwen-VL</a:t>
                      </a:r>
                      <a:r>
                        <a:rPr lang="en-US" sz="1400"/>
                        <a:t> via prompting</a:t>
                      </a:r>
                    </a:p>
                  </a:txBody>
                  <a:tcPr marL="34531" marR="34531" marT="17266" marB="17266" anchor="ctr">
                    <a:lnL>
                      <a:noFill/>
                    </a:lnL>
                    <a:lnR>
                      <a:noFill/>
                    </a:lnR>
                    <a:lnT>
                      <a:noFill/>
                    </a:lnT>
                    <a:lnB>
                      <a:noFill/>
                    </a:lnB>
                    <a:noFill/>
                  </a:tcPr>
                </a:tc>
                <a:extLst>
                  <a:ext uri="{0D108BD9-81ED-4DB2-BD59-A6C34878D82A}">
                    <a16:rowId xmlns:a16="http://schemas.microsoft.com/office/drawing/2014/main" val="3355101052"/>
                  </a:ext>
                </a:extLst>
              </a:tr>
              <a:tr h="440281">
                <a:tc>
                  <a:txBody>
                    <a:bodyPr/>
                    <a:lstStyle/>
                    <a:p>
                      <a:pPr>
                        <a:buNone/>
                      </a:pPr>
                      <a:r>
                        <a:rPr lang="en-US" sz="1400" b="1"/>
                        <a:t>Open-Vocabulary Object Detection</a:t>
                      </a:r>
                      <a:endParaRPr lang="en-US" sz="1400"/>
                    </a:p>
                  </a:txBody>
                  <a:tcPr marL="34531" marR="34531" marT="17266" marB="17266" anchor="ctr">
                    <a:lnL>
                      <a:noFill/>
                    </a:lnL>
                    <a:lnR>
                      <a:noFill/>
                    </a:lnR>
                    <a:lnT>
                      <a:noFill/>
                    </a:lnT>
                    <a:lnB>
                      <a:noFill/>
                    </a:lnB>
                    <a:solidFill>
                      <a:schemeClr val="bg2">
                        <a:lumMod val="90000"/>
                      </a:schemeClr>
                    </a:solidFill>
                  </a:tcPr>
                </a:tc>
                <a:tc>
                  <a:txBody>
                    <a:bodyPr/>
                    <a:lstStyle/>
                    <a:p>
                      <a:pPr>
                        <a:buNone/>
                      </a:pPr>
                      <a:r>
                        <a:rPr lang="en-US" sz="1400"/>
                        <a:t>Find and localize objects described with natural language</a:t>
                      </a:r>
                    </a:p>
                  </a:txBody>
                  <a:tcPr marL="34531" marR="34531" marT="17266" marB="17266" anchor="ctr">
                    <a:lnL>
                      <a:noFill/>
                    </a:lnL>
                    <a:lnR>
                      <a:noFill/>
                    </a:lnR>
                    <a:lnT>
                      <a:noFill/>
                    </a:lnT>
                    <a:lnB>
                      <a:noFill/>
                    </a:lnB>
                    <a:noFill/>
                  </a:tcPr>
                </a:tc>
                <a:tc>
                  <a:txBody>
                    <a:bodyPr/>
                    <a:lstStyle/>
                    <a:p>
                      <a:pPr>
                        <a:buNone/>
                      </a:pPr>
                      <a:r>
                        <a:rPr lang="en-US" sz="1400" b="1"/>
                        <a:t>Grounding DINO, OWL-ViT/OWLv2</a:t>
                      </a:r>
                      <a:r>
                        <a:rPr lang="en-US" sz="1400"/>
                        <a:t> and other open-vocabulary detectors</a:t>
                      </a:r>
                    </a:p>
                  </a:txBody>
                  <a:tcPr marL="34531" marR="34531" marT="17266" marB="17266" anchor="ctr">
                    <a:lnL>
                      <a:noFill/>
                    </a:lnL>
                    <a:lnR>
                      <a:noFill/>
                    </a:lnR>
                    <a:lnT>
                      <a:noFill/>
                    </a:lnT>
                    <a:lnB>
                      <a:noFill/>
                    </a:lnB>
                    <a:noFill/>
                  </a:tcPr>
                </a:tc>
                <a:extLst>
                  <a:ext uri="{0D108BD9-81ED-4DB2-BD59-A6C34878D82A}">
                    <a16:rowId xmlns:a16="http://schemas.microsoft.com/office/drawing/2014/main" val="2553668762"/>
                  </a:ext>
                </a:extLst>
              </a:tr>
              <a:tr h="572364">
                <a:tc>
                  <a:txBody>
                    <a:bodyPr/>
                    <a:lstStyle/>
                    <a:p>
                      <a:pPr>
                        <a:buNone/>
                      </a:pPr>
                      <a:r>
                        <a:rPr lang="en-US" sz="1400" b="1" dirty="0" err="1"/>
                        <a:t>Promptable</a:t>
                      </a:r>
                      <a:r>
                        <a:rPr lang="en-US" sz="1400" b="1" dirty="0"/>
                        <a:t> Segmentation</a:t>
                      </a:r>
                      <a:endParaRPr lang="en-US" sz="1400" dirty="0"/>
                    </a:p>
                  </a:txBody>
                  <a:tcPr marL="34531" marR="34531" marT="17266" marB="17266" anchor="ctr">
                    <a:lnL>
                      <a:noFill/>
                    </a:lnL>
                    <a:lnR>
                      <a:noFill/>
                    </a:lnR>
                    <a:lnT>
                      <a:noFill/>
                    </a:lnT>
                    <a:lnB>
                      <a:noFill/>
                    </a:lnB>
                    <a:solidFill>
                      <a:schemeClr val="bg2">
                        <a:lumMod val="90000"/>
                      </a:schemeClr>
                    </a:solidFill>
                  </a:tcPr>
                </a:tc>
                <a:tc>
                  <a:txBody>
                    <a:bodyPr/>
                    <a:lstStyle/>
                    <a:p>
                      <a:pPr>
                        <a:buNone/>
                      </a:pPr>
                      <a:r>
                        <a:rPr lang="en-US" sz="1400"/>
                        <a:t>Specify an object/region at inference time and obtain a pixel-level mask</a:t>
                      </a:r>
                    </a:p>
                  </a:txBody>
                  <a:tcPr marL="34531" marR="34531" marT="17266" marB="17266" anchor="ctr">
                    <a:lnL>
                      <a:noFill/>
                    </a:lnL>
                    <a:lnR>
                      <a:noFill/>
                    </a:lnR>
                    <a:lnT>
                      <a:noFill/>
                    </a:lnT>
                    <a:lnB>
                      <a:noFill/>
                    </a:lnB>
                    <a:noFill/>
                  </a:tcPr>
                </a:tc>
                <a:tc>
                  <a:txBody>
                    <a:bodyPr/>
                    <a:lstStyle/>
                    <a:p>
                      <a:pPr>
                        <a:buNone/>
                      </a:pPr>
                      <a:r>
                        <a:rPr lang="en-US" sz="1400" b="1"/>
                        <a:t>SAM-family models</a:t>
                      </a:r>
                      <a:r>
                        <a:rPr lang="en-US" sz="1400"/>
                        <a:t>; often combined with open-vocabulary detectors for text→box→mask pipelines</a:t>
                      </a:r>
                    </a:p>
                  </a:txBody>
                  <a:tcPr marL="34531" marR="34531" marT="17266" marB="17266" anchor="ctr">
                    <a:lnL>
                      <a:noFill/>
                    </a:lnL>
                    <a:lnR>
                      <a:noFill/>
                    </a:lnR>
                    <a:lnT>
                      <a:noFill/>
                    </a:lnT>
                    <a:lnB>
                      <a:noFill/>
                    </a:lnB>
                    <a:noFill/>
                  </a:tcPr>
                </a:tc>
                <a:extLst>
                  <a:ext uri="{0D108BD9-81ED-4DB2-BD59-A6C34878D82A}">
                    <a16:rowId xmlns:a16="http://schemas.microsoft.com/office/drawing/2014/main" val="3577771994"/>
                  </a:ext>
                </a:extLst>
              </a:tr>
              <a:tr h="615577">
                <a:tc>
                  <a:txBody>
                    <a:bodyPr/>
                    <a:lstStyle/>
                    <a:p>
                      <a:pPr>
                        <a:buNone/>
                      </a:pPr>
                      <a:r>
                        <a:rPr lang="en-US" sz="1400" b="1" dirty="0"/>
                        <a:t>Visual Understanding / VQA / Reasoning</a:t>
                      </a:r>
                      <a:endParaRPr lang="en-US" sz="1400" dirty="0"/>
                    </a:p>
                  </a:txBody>
                  <a:tcPr marL="34531" marR="34531" marT="17266" marB="17266" anchor="ctr">
                    <a:lnL>
                      <a:noFill/>
                    </a:lnL>
                    <a:lnR>
                      <a:noFill/>
                    </a:lnR>
                    <a:lnT>
                      <a:noFill/>
                    </a:lnT>
                    <a:lnB>
                      <a:noFill/>
                    </a:lnB>
                    <a:solidFill>
                      <a:schemeClr val="bg2">
                        <a:lumMod val="90000"/>
                      </a:schemeClr>
                    </a:solidFill>
                  </a:tcPr>
                </a:tc>
                <a:tc>
                  <a:txBody>
                    <a:bodyPr/>
                    <a:lstStyle/>
                    <a:p>
                      <a:pPr>
                        <a:buNone/>
                      </a:pPr>
                      <a:r>
                        <a:rPr lang="en-US" sz="1400"/>
                        <a:t>Captioning, questions, relationships, scene interpretation, multimodal reasoning</a:t>
                      </a:r>
                    </a:p>
                  </a:txBody>
                  <a:tcPr marL="34531" marR="34531" marT="17266" marB="17266" anchor="ctr">
                    <a:lnL>
                      <a:noFill/>
                    </a:lnL>
                    <a:lnR>
                      <a:noFill/>
                    </a:lnR>
                    <a:lnT>
                      <a:noFill/>
                    </a:lnT>
                    <a:lnB>
                      <a:noFill/>
                    </a:lnB>
                    <a:noFill/>
                  </a:tcPr>
                </a:tc>
                <a:tc>
                  <a:txBody>
                    <a:bodyPr/>
                    <a:lstStyle/>
                    <a:p>
                      <a:pPr>
                        <a:buNone/>
                      </a:pPr>
                      <a:r>
                        <a:rPr lang="en-US" sz="1400" b="1"/>
                        <a:t>Gemini, GPT vision-capable models, Qwen-VL</a:t>
                      </a:r>
                      <a:r>
                        <a:rPr lang="en-US" sz="1400"/>
                        <a:t> and other generative VLMs</a:t>
                      </a:r>
                    </a:p>
                  </a:txBody>
                  <a:tcPr marL="34531" marR="34531" marT="17266" marB="17266" anchor="ctr">
                    <a:lnL>
                      <a:noFill/>
                    </a:lnL>
                    <a:lnR>
                      <a:noFill/>
                    </a:lnR>
                    <a:lnT>
                      <a:noFill/>
                    </a:lnT>
                    <a:lnB>
                      <a:noFill/>
                    </a:lnB>
                    <a:noFill/>
                  </a:tcPr>
                </a:tc>
                <a:extLst>
                  <a:ext uri="{0D108BD9-81ED-4DB2-BD59-A6C34878D82A}">
                    <a16:rowId xmlns:a16="http://schemas.microsoft.com/office/drawing/2014/main" val="655682498"/>
                  </a:ext>
                </a:extLst>
              </a:tr>
              <a:tr h="615577">
                <a:tc>
                  <a:txBody>
                    <a:bodyPr/>
                    <a:lstStyle/>
                    <a:p>
                      <a:pPr>
                        <a:buNone/>
                      </a:pPr>
                      <a:r>
                        <a:rPr lang="en-US" sz="1400" b="1" dirty="0"/>
                        <a:t>Structured Visual Information Extraction</a:t>
                      </a:r>
                      <a:endParaRPr lang="en-US" sz="1400" dirty="0"/>
                    </a:p>
                  </a:txBody>
                  <a:tcPr marL="34531" marR="34531" marT="17266" marB="17266" anchor="ctr">
                    <a:lnL>
                      <a:noFill/>
                    </a:lnL>
                    <a:lnR>
                      <a:noFill/>
                    </a:lnR>
                    <a:lnT>
                      <a:noFill/>
                    </a:lnT>
                    <a:lnB>
                      <a:noFill/>
                    </a:lnB>
                    <a:solidFill>
                      <a:schemeClr val="bg2">
                        <a:lumMod val="90000"/>
                      </a:schemeClr>
                    </a:solidFill>
                  </a:tcPr>
                </a:tc>
                <a:tc>
                  <a:txBody>
                    <a:bodyPr/>
                    <a:lstStyle/>
                    <a:p>
                      <a:pPr>
                        <a:buNone/>
                      </a:pPr>
                      <a:r>
                        <a:rPr lang="en-US" sz="1400"/>
                        <a:t>Image→JSON/schema, attributes, relationships, application-specific information</a:t>
                      </a:r>
                    </a:p>
                  </a:txBody>
                  <a:tcPr marL="34531" marR="34531" marT="17266" marB="17266" anchor="ctr">
                    <a:lnL>
                      <a:noFill/>
                    </a:lnL>
                    <a:lnR>
                      <a:noFill/>
                    </a:lnR>
                    <a:lnT>
                      <a:noFill/>
                    </a:lnT>
                    <a:lnB>
                      <a:noFill/>
                    </a:lnB>
                    <a:noFill/>
                  </a:tcPr>
                </a:tc>
                <a:tc>
                  <a:txBody>
                    <a:bodyPr/>
                    <a:lstStyle/>
                    <a:p>
                      <a:pPr>
                        <a:buNone/>
                      </a:pPr>
                      <a:r>
                        <a:rPr lang="en-US" sz="1400" b="1"/>
                        <a:t>Gemini, GPT vision-capable models, Qwen-VL</a:t>
                      </a:r>
                      <a:r>
                        <a:rPr lang="en-US" sz="1400"/>
                        <a:t> and other generative VLMs with structured-output prompting</a:t>
                      </a:r>
                    </a:p>
                  </a:txBody>
                  <a:tcPr marL="34531" marR="34531" marT="17266" marB="17266" anchor="ctr">
                    <a:lnL>
                      <a:noFill/>
                    </a:lnL>
                    <a:lnR>
                      <a:noFill/>
                    </a:lnR>
                    <a:lnT>
                      <a:noFill/>
                    </a:lnT>
                    <a:lnB>
                      <a:noFill/>
                    </a:lnB>
                    <a:noFill/>
                  </a:tcPr>
                </a:tc>
                <a:extLst>
                  <a:ext uri="{0D108BD9-81ED-4DB2-BD59-A6C34878D82A}">
                    <a16:rowId xmlns:a16="http://schemas.microsoft.com/office/drawing/2014/main" val="665102124"/>
                  </a:ext>
                </a:extLst>
              </a:tr>
              <a:tr h="704449">
                <a:tc>
                  <a:txBody>
                    <a:bodyPr/>
                    <a:lstStyle/>
                    <a:p>
                      <a:pPr>
                        <a:buNone/>
                      </a:pPr>
                      <a:r>
                        <a:rPr lang="en-US" sz="1400" b="1" dirty="0"/>
                        <a:t>Task / Domain Adaptation</a:t>
                      </a:r>
                      <a:endParaRPr lang="en-US" sz="1400" dirty="0"/>
                    </a:p>
                  </a:txBody>
                  <a:tcPr marL="34531" marR="34531" marT="17266" marB="17266" anchor="ctr">
                    <a:lnL>
                      <a:noFill/>
                    </a:lnL>
                    <a:lnR>
                      <a:noFill/>
                    </a:lnR>
                    <a:lnT>
                      <a:noFill/>
                    </a:lnT>
                    <a:lnB>
                      <a:noFill/>
                    </a:lnB>
                    <a:solidFill>
                      <a:schemeClr val="bg2">
                        <a:lumMod val="90000"/>
                      </a:schemeClr>
                    </a:solidFill>
                  </a:tcPr>
                </a:tc>
                <a:tc>
                  <a:txBody>
                    <a:bodyPr/>
                    <a:lstStyle/>
                    <a:p>
                      <a:pPr>
                        <a:buNone/>
                      </a:pPr>
                      <a:r>
                        <a:rPr lang="en-US" sz="1400"/>
                        <a:t>Specialize a general foundation model for a particular application</a:t>
                      </a:r>
                    </a:p>
                  </a:txBody>
                  <a:tcPr marL="34531" marR="34531" marT="17266" marB="17266" anchor="ctr">
                    <a:lnL>
                      <a:noFill/>
                    </a:lnL>
                    <a:lnR>
                      <a:noFill/>
                    </a:lnR>
                    <a:lnT>
                      <a:noFill/>
                    </a:lnT>
                    <a:lnB>
                      <a:noFill/>
                    </a:lnB>
                    <a:noFill/>
                  </a:tcPr>
                </a:tc>
                <a:tc>
                  <a:txBody>
                    <a:bodyPr/>
                    <a:lstStyle/>
                    <a:p>
                      <a:pPr>
                        <a:buNone/>
                      </a:pPr>
                      <a:r>
                        <a:rPr lang="en-US" sz="1400" b="1"/>
                        <a:t>Prompting → in-context/few-shot examples → frozen embeddings + classifier → PEFT/LoRA/adapters → full fine-tuning</a:t>
                      </a:r>
                      <a:endParaRPr lang="en-US" sz="1400"/>
                    </a:p>
                  </a:txBody>
                  <a:tcPr marL="34531" marR="34531" marT="17266" marB="17266" anchor="ctr">
                    <a:lnL>
                      <a:noFill/>
                    </a:lnL>
                    <a:lnR>
                      <a:noFill/>
                    </a:lnR>
                    <a:lnT>
                      <a:noFill/>
                    </a:lnT>
                    <a:lnB>
                      <a:noFill/>
                    </a:lnB>
                    <a:noFill/>
                  </a:tcPr>
                </a:tc>
                <a:extLst>
                  <a:ext uri="{0D108BD9-81ED-4DB2-BD59-A6C34878D82A}">
                    <a16:rowId xmlns:a16="http://schemas.microsoft.com/office/drawing/2014/main" val="3671006579"/>
                  </a:ext>
                </a:extLst>
              </a:tr>
              <a:tr h="836533">
                <a:tc>
                  <a:txBody>
                    <a:bodyPr/>
                    <a:lstStyle/>
                    <a:p>
                      <a:pPr>
                        <a:buNone/>
                      </a:pPr>
                      <a:r>
                        <a:rPr lang="en-US" sz="1400" b="1" dirty="0"/>
                        <a:t>Components in Larger AI/CV Systems</a:t>
                      </a:r>
                      <a:endParaRPr lang="en-US" sz="1400" dirty="0"/>
                    </a:p>
                  </a:txBody>
                  <a:tcPr marL="34531" marR="34531" marT="17266" marB="17266" anchor="ctr">
                    <a:lnL>
                      <a:noFill/>
                    </a:lnL>
                    <a:lnR>
                      <a:noFill/>
                    </a:lnR>
                    <a:lnT>
                      <a:noFill/>
                    </a:lnT>
                    <a:lnB>
                      <a:noFill/>
                    </a:lnB>
                    <a:solidFill>
                      <a:schemeClr val="bg2">
                        <a:lumMod val="90000"/>
                      </a:schemeClr>
                    </a:solidFill>
                  </a:tcPr>
                </a:tc>
                <a:tc>
                  <a:txBody>
                    <a:bodyPr/>
                    <a:lstStyle/>
                    <a:p>
                      <a:pPr>
                        <a:buNone/>
                      </a:pPr>
                      <a:r>
                        <a:rPr lang="en-US" sz="1400" dirty="0"/>
                        <a:t>Combine specialized vision, reasoning, retrieval, mobile/edge processing, and agents</a:t>
                      </a:r>
                    </a:p>
                  </a:txBody>
                  <a:tcPr marL="34531" marR="34531" marT="17266" marB="17266" anchor="ctr">
                    <a:lnL>
                      <a:noFill/>
                    </a:lnL>
                    <a:lnR>
                      <a:noFill/>
                    </a:lnR>
                    <a:lnT>
                      <a:noFill/>
                    </a:lnT>
                    <a:lnB>
                      <a:noFill/>
                    </a:lnB>
                    <a:noFill/>
                  </a:tcPr>
                </a:tc>
                <a:tc>
                  <a:txBody>
                    <a:bodyPr/>
                    <a:lstStyle/>
                    <a:p>
                      <a:pPr>
                        <a:buNone/>
                      </a:pPr>
                      <a:r>
                        <a:rPr lang="en-US" sz="1400" b="1" dirty="0"/>
                        <a:t>OpenCV + CLIP/DINO + Grounding DINO + SAM + Gemini/Qwen/GPT + vector DB/RAG + agents/workflows</a:t>
                      </a:r>
                      <a:r>
                        <a:rPr lang="en-US" sz="1400" dirty="0"/>
                        <a:t>, selecting only the components the application needs</a:t>
                      </a:r>
                    </a:p>
                  </a:txBody>
                  <a:tcPr marL="34531" marR="34531" marT="17266" marB="17266" anchor="ctr">
                    <a:lnL>
                      <a:noFill/>
                    </a:lnL>
                    <a:lnR>
                      <a:noFill/>
                    </a:lnR>
                    <a:lnT>
                      <a:noFill/>
                    </a:lnT>
                    <a:lnB>
                      <a:noFill/>
                    </a:lnB>
                    <a:noFill/>
                  </a:tcPr>
                </a:tc>
                <a:extLst>
                  <a:ext uri="{0D108BD9-81ED-4DB2-BD59-A6C34878D82A}">
                    <a16:rowId xmlns:a16="http://schemas.microsoft.com/office/drawing/2014/main" val="1042525394"/>
                  </a:ext>
                </a:extLst>
              </a:tr>
            </a:tbl>
          </a:graphicData>
        </a:graphic>
      </p:graphicFrame>
    </p:spTree>
    <p:extLst>
      <p:ext uri="{BB962C8B-B14F-4D97-AF65-F5344CB8AC3E}">
        <p14:creationId xmlns:p14="http://schemas.microsoft.com/office/powerpoint/2010/main" val="20528344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0991F-0788-57CA-3760-B17EDA4F3516}"/>
              </a:ext>
            </a:extLst>
          </p:cNvPr>
          <p:cNvSpPr>
            <a:spLocks noGrp="1"/>
          </p:cNvSpPr>
          <p:nvPr>
            <p:ph type="title"/>
          </p:nvPr>
        </p:nvSpPr>
        <p:spPr/>
        <p:txBody>
          <a:bodyPr/>
          <a:lstStyle/>
          <a:p>
            <a:r>
              <a:rPr lang="en-US" dirty="0"/>
              <a:t>One last word on words (naming)</a:t>
            </a:r>
          </a:p>
        </p:txBody>
      </p:sp>
      <p:sp>
        <p:nvSpPr>
          <p:cNvPr id="5" name="TextBox 4">
            <a:extLst>
              <a:ext uri="{FF2B5EF4-FFF2-40B4-BE49-F238E27FC236}">
                <a16:creationId xmlns:a16="http://schemas.microsoft.com/office/drawing/2014/main" id="{1545B666-6582-59E1-039F-F621FBEDBD68}"/>
              </a:ext>
            </a:extLst>
          </p:cNvPr>
          <p:cNvSpPr txBox="1"/>
          <p:nvPr/>
        </p:nvSpPr>
        <p:spPr>
          <a:xfrm>
            <a:off x="759012" y="1379327"/>
            <a:ext cx="10142070" cy="3139321"/>
          </a:xfrm>
          <a:prstGeom prst="rect">
            <a:avLst/>
          </a:prstGeom>
          <a:noFill/>
        </p:spPr>
        <p:txBody>
          <a:bodyPr wrap="square">
            <a:spAutoFit/>
          </a:bodyPr>
          <a:lstStyle/>
          <a:p>
            <a:r>
              <a:rPr lang="en-US" dirty="0"/>
              <a:t>                       Vision Foundation Models   (and multi-modal Vision/Language Models)</a:t>
            </a:r>
          </a:p>
          <a:p>
            <a:r>
              <a:rPr lang="en-US" dirty="0"/>
              <a:t>                                                                     │</a:t>
            </a:r>
          </a:p>
          <a:p>
            <a:r>
              <a:rPr lang="en-US" dirty="0"/>
              <a:t>     ┌────────────────┴───────────────────┐</a:t>
            </a:r>
          </a:p>
          <a:p>
            <a:r>
              <a:rPr lang="en-US" dirty="0"/>
              <a:t>     │                                                                                                                                        │ </a:t>
            </a:r>
          </a:p>
          <a:p>
            <a:r>
              <a:rPr lang="en-US" dirty="0"/>
              <a:t>Specialized / Representation                                                                         Generative VLMs</a:t>
            </a:r>
          </a:p>
          <a:p>
            <a:r>
              <a:rPr lang="en-US" dirty="0"/>
              <a:t>Vision Models                                                                                                     (Vision + Language)</a:t>
            </a:r>
          </a:p>
          <a:p>
            <a:r>
              <a:rPr lang="en-US" dirty="0"/>
              <a:t>     │                                                                                                                                 │</a:t>
            </a:r>
          </a:p>
          <a:p>
            <a:r>
              <a:rPr lang="en-US" b="1" dirty="0" err="1">
                <a:solidFill>
                  <a:schemeClr val="accent1">
                    <a:lumMod val="75000"/>
                  </a:schemeClr>
                </a:solidFill>
              </a:rPr>
              <a:t>VisLangEmb</a:t>
            </a:r>
            <a:r>
              <a:rPr lang="en-US" b="1" dirty="0">
                <a:solidFill>
                  <a:schemeClr val="accent1">
                    <a:lumMod val="75000"/>
                  </a:schemeClr>
                </a:solidFill>
              </a:rPr>
              <a:t>:</a:t>
            </a:r>
            <a:r>
              <a:rPr lang="en-US" dirty="0"/>
              <a:t> CLIP / </a:t>
            </a:r>
            <a:r>
              <a:rPr lang="en-US" dirty="0" err="1"/>
              <a:t>SigLIP</a:t>
            </a:r>
            <a:r>
              <a:rPr lang="en-US" dirty="0"/>
              <a:t>                                                                                    Gemini</a:t>
            </a:r>
          </a:p>
          <a:p>
            <a:r>
              <a:rPr lang="en-US" b="1" dirty="0" err="1">
                <a:solidFill>
                  <a:srgbClr val="7030A0"/>
                </a:solidFill>
              </a:rPr>
              <a:t>VisEmb</a:t>
            </a:r>
            <a:r>
              <a:rPr lang="en-US" b="1" dirty="0">
                <a:solidFill>
                  <a:srgbClr val="7030A0"/>
                </a:solidFill>
              </a:rPr>
              <a:t>: </a:t>
            </a:r>
            <a:r>
              <a:rPr lang="en-US" dirty="0"/>
              <a:t>DINOv2                                                                                           GPT </a:t>
            </a:r>
            <a:r>
              <a:rPr lang="en-US" sz="1600" dirty="0"/>
              <a:t>vision-capable models</a:t>
            </a:r>
            <a:endParaRPr lang="en-US" dirty="0"/>
          </a:p>
          <a:p>
            <a:r>
              <a:rPr lang="en-US" b="1" dirty="0"/>
              <a:t>Segmentation: </a:t>
            </a:r>
            <a:r>
              <a:rPr lang="en-US" dirty="0"/>
              <a:t>SAM                                                                                             Qwen-VL</a:t>
            </a:r>
          </a:p>
          <a:p>
            <a:r>
              <a:rPr lang="en-US" b="1" dirty="0">
                <a:solidFill>
                  <a:srgbClr val="0070C0"/>
                </a:solidFill>
              </a:rPr>
              <a:t>OVD: </a:t>
            </a:r>
            <a:r>
              <a:rPr lang="en-US" dirty="0"/>
              <a:t>OWL-</a:t>
            </a:r>
            <a:r>
              <a:rPr lang="en-US" dirty="0" err="1"/>
              <a:t>ViT</a:t>
            </a:r>
            <a:r>
              <a:rPr lang="en-US" dirty="0"/>
              <a:t>/ Grounding DINO</a:t>
            </a:r>
          </a:p>
        </p:txBody>
      </p:sp>
      <p:sp>
        <p:nvSpPr>
          <p:cNvPr id="6" name="TextBox 5">
            <a:extLst>
              <a:ext uri="{FF2B5EF4-FFF2-40B4-BE49-F238E27FC236}">
                <a16:creationId xmlns:a16="http://schemas.microsoft.com/office/drawing/2014/main" id="{F4FCAC91-E4A0-6AAA-3ECB-A76641F63CFE}"/>
              </a:ext>
            </a:extLst>
          </p:cNvPr>
          <p:cNvSpPr txBox="1"/>
          <p:nvPr/>
        </p:nvSpPr>
        <p:spPr>
          <a:xfrm>
            <a:off x="759012" y="6035888"/>
            <a:ext cx="10540065" cy="738664"/>
          </a:xfrm>
          <a:prstGeom prst="rect">
            <a:avLst/>
          </a:prstGeom>
          <a:solidFill>
            <a:schemeClr val="bg2">
              <a:lumMod val="90000"/>
            </a:schemeClr>
          </a:solidFill>
        </p:spPr>
        <p:txBody>
          <a:bodyPr wrap="none" rtlCol="0">
            <a:spAutoFit/>
          </a:bodyPr>
          <a:lstStyle/>
          <a:p>
            <a:r>
              <a:rPr lang="en-US" sz="1400" b="1" dirty="0" err="1">
                <a:solidFill>
                  <a:schemeClr val="accent1">
                    <a:lumMod val="75000"/>
                  </a:schemeClr>
                </a:solidFill>
              </a:rPr>
              <a:t>VisLangEmb</a:t>
            </a:r>
            <a:r>
              <a:rPr lang="en-US" sz="1400" b="1" dirty="0">
                <a:solidFill>
                  <a:schemeClr val="accent1">
                    <a:lumMod val="75000"/>
                  </a:schemeClr>
                </a:solidFill>
              </a:rPr>
              <a:t>: </a:t>
            </a:r>
            <a:r>
              <a:rPr lang="en-US" sz="1400" b="1" dirty="0"/>
              <a:t>vision-language representation mode</a:t>
            </a:r>
            <a:r>
              <a:rPr lang="en-US" sz="1400" dirty="0"/>
              <a:t>l, maps images and text into the same embedding space (like features) </a:t>
            </a:r>
            <a:endParaRPr lang="en-US" sz="1400" dirty="0">
              <a:solidFill>
                <a:schemeClr val="accent1">
                  <a:lumMod val="75000"/>
                </a:schemeClr>
              </a:solidFill>
            </a:endParaRPr>
          </a:p>
          <a:p>
            <a:r>
              <a:rPr lang="en-US" sz="1400" b="1" dirty="0" err="1">
                <a:solidFill>
                  <a:srgbClr val="7030A0"/>
                </a:solidFill>
              </a:rPr>
              <a:t>VisEmb</a:t>
            </a:r>
            <a:r>
              <a:rPr lang="en-US" sz="1400" b="1" dirty="0">
                <a:solidFill>
                  <a:srgbClr val="7030A0"/>
                </a:solidFill>
              </a:rPr>
              <a:t>:  </a:t>
            </a:r>
            <a:r>
              <a:rPr lang="en-US" sz="1400" dirty="0"/>
              <a:t>Vision model to learn </a:t>
            </a:r>
            <a:r>
              <a:rPr lang="en-US" sz="1400" b="1" dirty="0"/>
              <a:t>visual embeddings </a:t>
            </a:r>
            <a:r>
              <a:rPr lang="en-US" sz="1400" dirty="0"/>
              <a:t>(like features)</a:t>
            </a:r>
          </a:p>
          <a:p>
            <a:r>
              <a:rPr lang="en-US" sz="1400" b="1" dirty="0">
                <a:solidFill>
                  <a:srgbClr val="0070C0"/>
                </a:solidFill>
              </a:rPr>
              <a:t>OVD</a:t>
            </a:r>
            <a:r>
              <a:rPr lang="en-US" sz="1400" dirty="0"/>
              <a:t>= Open-Vocabulary Object Detection</a:t>
            </a:r>
          </a:p>
        </p:txBody>
      </p:sp>
    </p:spTree>
    <p:extLst>
      <p:ext uri="{BB962C8B-B14F-4D97-AF65-F5344CB8AC3E}">
        <p14:creationId xmlns:p14="http://schemas.microsoft.com/office/powerpoint/2010/main" val="34109688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9781B-F102-4CB1-F69B-D7521E19D620}"/>
              </a:ext>
            </a:extLst>
          </p:cNvPr>
          <p:cNvSpPr>
            <a:spLocks noGrp="1"/>
          </p:cNvSpPr>
          <p:nvPr>
            <p:ph type="title"/>
          </p:nvPr>
        </p:nvSpPr>
        <p:spPr/>
        <p:txBody>
          <a:bodyPr/>
          <a:lstStyle/>
          <a:p>
            <a:r>
              <a:rPr lang="en-US" dirty="0"/>
              <a:t>Feature Extraction &amp; Embeddings</a:t>
            </a:r>
          </a:p>
        </p:txBody>
      </p:sp>
      <p:sp>
        <p:nvSpPr>
          <p:cNvPr id="3" name="Text Placeholder 2">
            <a:extLst>
              <a:ext uri="{FF2B5EF4-FFF2-40B4-BE49-F238E27FC236}">
                <a16:creationId xmlns:a16="http://schemas.microsoft.com/office/drawing/2014/main" id="{8F50C58F-4D3B-22C1-6E3A-98DD36B8692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3011227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9619A-C434-72F8-3833-9D43D6DC9F58}"/>
              </a:ext>
            </a:extLst>
          </p:cNvPr>
          <p:cNvSpPr>
            <a:spLocks noGrp="1"/>
          </p:cNvSpPr>
          <p:nvPr>
            <p:ph type="title"/>
          </p:nvPr>
        </p:nvSpPr>
        <p:spPr>
          <a:xfrm>
            <a:off x="704663" y="94316"/>
            <a:ext cx="10653578" cy="279496"/>
          </a:xfrm>
        </p:spPr>
        <p:txBody>
          <a:bodyPr>
            <a:normAutofit fontScale="90000"/>
          </a:bodyPr>
          <a:lstStyle/>
          <a:p>
            <a:r>
              <a:rPr lang="en-US" dirty="0"/>
              <a:t>Feature Extraction &amp; Embeddings:  Motivation Example — Wildlife Image Classification</a:t>
            </a:r>
            <a:br>
              <a:rPr lang="en-US" dirty="0"/>
            </a:br>
            <a:endParaRPr lang="en-US" dirty="0"/>
          </a:p>
        </p:txBody>
      </p:sp>
      <p:sp>
        <p:nvSpPr>
          <p:cNvPr id="3" name="Content Placeholder 2">
            <a:extLst>
              <a:ext uri="{FF2B5EF4-FFF2-40B4-BE49-F238E27FC236}">
                <a16:creationId xmlns:a16="http://schemas.microsoft.com/office/drawing/2014/main" id="{ECDDF61C-2A3F-9AEF-9F5F-733D08C496CF}"/>
              </a:ext>
            </a:extLst>
          </p:cNvPr>
          <p:cNvSpPr>
            <a:spLocks noGrp="1"/>
          </p:cNvSpPr>
          <p:nvPr>
            <p:ph idx="1"/>
          </p:nvPr>
        </p:nvSpPr>
        <p:spPr>
          <a:xfrm>
            <a:off x="247291" y="1247955"/>
            <a:ext cx="5595667" cy="5842958"/>
          </a:xfrm>
        </p:spPr>
        <p:txBody>
          <a:bodyPr>
            <a:normAutofit fontScale="92500" lnSpcReduction="20000"/>
          </a:bodyPr>
          <a:lstStyle/>
          <a:p>
            <a:pPr marL="0" indent="0">
              <a:buNone/>
            </a:pPr>
            <a:r>
              <a:rPr lang="en-US" b="1" dirty="0"/>
              <a:t>Problem:</a:t>
            </a:r>
            <a:br>
              <a:rPr lang="en-US" dirty="0"/>
            </a:br>
            <a:r>
              <a:rPr lang="en-US" dirty="0"/>
              <a:t>Suppose we have only </a:t>
            </a:r>
            <a:r>
              <a:rPr lang="en-US" b="1" dirty="0"/>
              <a:t>50–100 labeled images each</a:t>
            </a:r>
            <a:r>
              <a:rPr lang="en-US" dirty="0"/>
              <a:t> of several local wildlife species.</a:t>
            </a:r>
          </a:p>
          <a:p>
            <a:r>
              <a:rPr lang="en-US" b="1" dirty="0"/>
              <a:t>Traditional approach</a:t>
            </a:r>
            <a:br>
              <a:rPr lang="en-US" dirty="0"/>
            </a:br>
            <a:r>
              <a:rPr lang="en-US" dirty="0"/>
              <a:t>Images → SIFT/HOG/ORB → SVM</a:t>
            </a:r>
            <a:br>
              <a:rPr lang="en-US" dirty="0"/>
            </a:br>
            <a:r>
              <a:rPr lang="en-US" dirty="0"/>
              <a:t>We must decide which visual features to engineer.</a:t>
            </a:r>
          </a:p>
          <a:p>
            <a:r>
              <a:rPr lang="en-US" b="1" dirty="0"/>
              <a:t>Deep-learning approach</a:t>
            </a:r>
            <a:br>
              <a:rPr lang="en-US" dirty="0"/>
            </a:br>
            <a:r>
              <a:rPr lang="en-US" dirty="0"/>
              <a:t>Images → Train/Fine-tune CNN → Species</a:t>
            </a:r>
            <a:br>
              <a:rPr lang="en-US" dirty="0"/>
            </a:br>
            <a:r>
              <a:rPr lang="en-US" dirty="0"/>
              <a:t>Our dataset may be too small to learn strong visual representations.</a:t>
            </a:r>
          </a:p>
          <a:p>
            <a:r>
              <a:rPr lang="en-US" b="1" dirty="0"/>
              <a:t>Foundation-model embedding approach</a:t>
            </a:r>
            <a:br>
              <a:rPr lang="en-US" dirty="0"/>
            </a:br>
            <a:r>
              <a:rPr lang="en-US" dirty="0"/>
              <a:t>Images → Foundation Model → Embeddings → KNN/SVM/Small Classifier</a:t>
            </a:r>
          </a:p>
          <a:p>
            <a:pPr marL="0" indent="0">
              <a:buNone/>
            </a:pPr>
            <a:r>
              <a:rPr lang="en-US" dirty="0"/>
              <a:t>The foundation model supplies a powerful pretrained representation, while </a:t>
            </a:r>
            <a:r>
              <a:rPr lang="en-US" b="1" dirty="0"/>
              <a:t>we control the final task-specific decision model</a:t>
            </a:r>
            <a:r>
              <a:rPr lang="en-US" dirty="0"/>
              <a:t>.</a:t>
            </a:r>
          </a:p>
          <a:p>
            <a:pPr marL="0" indent="0">
              <a:buNone/>
            </a:pPr>
            <a:endParaRPr lang="en-US" dirty="0"/>
          </a:p>
        </p:txBody>
      </p:sp>
      <p:sp>
        <p:nvSpPr>
          <p:cNvPr id="4" name="Content Placeholder 2">
            <a:extLst>
              <a:ext uri="{FF2B5EF4-FFF2-40B4-BE49-F238E27FC236}">
                <a16:creationId xmlns:a16="http://schemas.microsoft.com/office/drawing/2014/main" id="{FD4AEB91-B24B-3E41-5AE2-06D605E8CD2B}"/>
              </a:ext>
            </a:extLst>
          </p:cNvPr>
          <p:cNvSpPr txBox="1">
            <a:spLocks/>
          </p:cNvSpPr>
          <p:nvPr/>
        </p:nvSpPr>
        <p:spPr>
          <a:xfrm>
            <a:off x="5919310" y="1247955"/>
            <a:ext cx="5595667" cy="5842958"/>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500" b="1" dirty="0">
                <a:solidFill>
                  <a:srgbClr val="FF0000"/>
                </a:solidFill>
              </a:rPr>
              <a:t>But Why Not Just Use the Foundation Model Directly?</a:t>
            </a:r>
          </a:p>
          <a:p>
            <a:pPr marL="0" indent="0">
              <a:buNone/>
            </a:pPr>
            <a:r>
              <a:rPr lang="en-US" dirty="0"/>
              <a:t>For example:   Image → VLM / Foundation Model → "Bobcat"</a:t>
            </a:r>
          </a:p>
          <a:p>
            <a:pPr marL="0" indent="0">
              <a:buNone/>
            </a:pPr>
            <a:r>
              <a:rPr lang="en-US" b="1" dirty="0"/>
              <a:t>Sometimes that is exactly what we should do.</a:t>
            </a:r>
            <a:r>
              <a:rPr lang="en-US" dirty="0"/>
              <a:t> But extracting embeddings can be preferable when:</a:t>
            </a:r>
          </a:p>
          <a:p>
            <a:pPr lvl="1"/>
            <a:r>
              <a:rPr lang="en-US" b="1" dirty="0"/>
              <a:t>Our classes are specialized or domain-specific.</a:t>
            </a:r>
            <a:r>
              <a:rPr lang="en-US" dirty="0"/>
              <a:t> </a:t>
            </a:r>
            <a:r>
              <a:rPr lang="en-US" dirty="0">
                <a:solidFill>
                  <a:srgbClr val="FF0000"/>
                </a:solidFill>
              </a:rPr>
              <a:t>The pretrained model may not reliably distinguish the categories we care about. </a:t>
            </a:r>
          </a:p>
          <a:p>
            <a:pPr lvl="1"/>
            <a:r>
              <a:rPr lang="en-US" b="1" dirty="0"/>
              <a:t>We need consistent, constrained outputs.</a:t>
            </a:r>
            <a:r>
              <a:rPr lang="en-US" dirty="0"/>
              <a:t> </a:t>
            </a:r>
            <a:r>
              <a:rPr lang="en-US" dirty="0">
                <a:solidFill>
                  <a:srgbClr val="FF0000"/>
                </a:solidFill>
              </a:rPr>
              <a:t>A classifier produces one of our defined classes rather than generating an unconstrained answer. </a:t>
            </a:r>
          </a:p>
          <a:p>
            <a:pPr lvl="1"/>
            <a:r>
              <a:rPr lang="en-US" b="1" dirty="0"/>
              <a:t>We have only a small amount of labeled data.</a:t>
            </a:r>
            <a:r>
              <a:rPr lang="en-US" dirty="0"/>
              <a:t> We can train a lightweight classifier without retraining the large foundation model. </a:t>
            </a:r>
          </a:p>
          <a:p>
            <a:pPr lvl="1"/>
            <a:r>
              <a:rPr lang="en-US" b="1" dirty="0">
                <a:solidFill>
                  <a:srgbClr val="FF0000"/>
                </a:solidFill>
              </a:rPr>
              <a:t>We need efficiency.</a:t>
            </a:r>
            <a:r>
              <a:rPr lang="en-US" dirty="0">
                <a:solidFill>
                  <a:srgbClr val="FF0000"/>
                </a:solidFill>
              </a:rPr>
              <a:t> </a:t>
            </a:r>
            <a:r>
              <a:rPr lang="en-US" dirty="0"/>
              <a:t>Compute embeddings once and use inexpensive KNN/SVM/linear models afterward. </a:t>
            </a:r>
          </a:p>
          <a:p>
            <a:pPr lvl="1"/>
            <a:r>
              <a:rPr lang="en-US" b="1" dirty="0"/>
              <a:t>We want retrieval or similarity, not just recognition.</a:t>
            </a:r>
            <a:r>
              <a:rPr lang="en-US" dirty="0"/>
              <a:t> Embeddings let us ask </a:t>
            </a:r>
            <a:r>
              <a:rPr lang="en-US" i="1" dirty="0"/>
              <a:t>“Which images are most similar to this one?”</a:t>
            </a:r>
            <a:r>
              <a:rPr lang="en-US" dirty="0"/>
              <a:t> </a:t>
            </a:r>
          </a:p>
          <a:p>
            <a:pPr lvl="1"/>
            <a:r>
              <a:rPr lang="en-US" b="1" dirty="0"/>
              <a:t>We want to use our own classes without changing the foundation model.</a:t>
            </a:r>
            <a:r>
              <a:rPr lang="en-US" dirty="0"/>
              <a:t> </a:t>
            </a:r>
          </a:p>
          <a:p>
            <a:pPr marL="0" indent="0">
              <a:buNone/>
            </a:pPr>
            <a:endParaRPr lang="en-US" b="1" dirty="0"/>
          </a:p>
          <a:p>
            <a:pPr marL="0" indent="0">
              <a:buNone/>
            </a:pPr>
            <a:r>
              <a:rPr lang="en-US" b="1" dirty="0">
                <a:highlight>
                  <a:srgbClr val="FFFF00"/>
                </a:highlight>
              </a:rPr>
              <a:t>A foundation model can therefore be either the complete vision system OR a reusable source of learned visual features.</a:t>
            </a:r>
            <a:endParaRPr lang="en-US" dirty="0">
              <a:highlight>
                <a:srgbClr val="FFFF00"/>
              </a:highlight>
            </a:endParaRPr>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21599377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1010A-4565-69C4-578F-58F9CB712D00}"/>
              </a:ext>
            </a:extLst>
          </p:cNvPr>
          <p:cNvSpPr>
            <a:spLocks noGrp="1"/>
          </p:cNvSpPr>
          <p:nvPr>
            <p:ph type="title"/>
          </p:nvPr>
        </p:nvSpPr>
        <p:spPr>
          <a:xfrm>
            <a:off x="612647" y="102367"/>
            <a:ext cx="10653578" cy="446273"/>
          </a:xfrm>
        </p:spPr>
        <p:txBody>
          <a:bodyPr>
            <a:normAutofit fontScale="90000"/>
          </a:bodyPr>
          <a:lstStyle/>
          <a:p>
            <a:r>
              <a:rPr lang="en-US" dirty="0"/>
              <a:t>Why use embeddings if prompting + memory works?</a:t>
            </a:r>
          </a:p>
        </p:txBody>
      </p:sp>
      <p:sp>
        <p:nvSpPr>
          <p:cNvPr id="3" name="Content Placeholder 2">
            <a:extLst>
              <a:ext uri="{FF2B5EF4-FFF2-40B4-BE49-F238E27FC236}">
                <a16:creationId xmlns:a16="http://schemas.microsoft.com/office/drawing/2014/main" id="{5058106F-09C3-3DC0-90D3-9B1275353173}"/>
              </a:ext>
            </a:extLst>
          </p:cNvPr>
          <p:cNvSpPr>
            <a:spLocks noGrp="1"/>
          </p:cNvSpPr>
          <p:nvPr>
            <p:ph idx="1"/>
          </p:nvPr>
        </p:nvSpPr>
        <p:spPr>
          <a:xfrm>
            <a:off x="143774" y="674612"/>
            <a:ext cx="5952226" cy="4593828"/>
          </a:xfrm>
        </p:spPr>
        <p:txBody>
          <a:bodyPr>
            <a:noAutofit/>
          </a:bodyPr>
          <a:lstStyle/>
          <a:p>
            <a:pPr marL="0" indent="0">
              <a:buNone/>
            </a:pPr>
            <a:r>
              <a:rPr lang="en-US" sz="1100" b="1" dirty="0"/>
              <a:t>1. Scale.</a:t>
            </a:r>
            <a:br>
              <a:rPr lang="en-US" sz="1100" dirty="0"/>
            </a:br>
            <a:r>
              <a:rPr lang="en-US" sz="1100" dirty="0"/>
              <a:t>Suppose you have </a:t>
            </a:r>
            <a:r>
              <a:rPr lang="en-US" sz="1100" b="1" dirty="0"/>
              <a:t>1 million wildlife images</a:t>
            </a:r>
            <a:r>
              <a:rPr lang="en-US" sz="1100" dirty="0"/>
              <a:t> and want to find the 500 most similar to a newly submitted image.</a:t>
            </a:r>
          </a:p>
          <a:p>
            <a:r>
              <a:rPr lang="en-US" sz="1100" dirty="0"/>
              <a:t>You don't want to send one million images through a VLM prompt.</a:t>
            </a:r>
          </a:p>
          <a:p>
            <a:pPr marL="0" indent="0">
              <a:buNone/>
            </a:pPr>
            <a:r>
              <a:rPr lang="en-US" sz="1100" dirty="0"/>
              <a:t>Instead:</a:t>
            </a:r>
          </a:p>
          <a:p>
            <a:r>
              <a:rPr lang="en-US" sz="1100" dirty="0"/>
              <a:t>1M Images → Foundation Model → Embeddings → Vector Database</a:t>
            </a:r>
          </a:p>
          <a:p>
            <a:pPr marL="0" indent="0">
              <a:buNone/>
            </a:pPr>
            <a:r>
              <a:rPr lang="en-US" sz="1100" dirty="0"/>
              <a:t>Then:</a:t>
            </a:r>
          </a:p>
          <a:p>
            <a:r>
              <a:rPr lang="en-US" sz="1100" dirty="0"/>
              <a:t>New Image → Embedding → Similarity Search → Top Matches</a:t>
            </a:r>
          </a:p>
          <a:p>
            <a:r>
              <a:rPr lang="en-US" sz="1100" dirty="0"/>
              <a:t>This is one of the strongest motivations for embeddings.</a:t>
            </a:r>
          </a:p>
          <a:p>
            <a:pPr marL="0" indent="0">
              <a:buNone/>
            </a:pPr>
            <a:r>
              <a:rPr lang="en-US" sz="1100" b="1" dirty="0"/>
              <a:t>2. Retrieval itself is the task.</a:t>
            </a:r>
            <a:endParaRPr lang="en-US" sz="1100" dirty="0"/>
          </a:p>
          <a:p>
            <a:r>
              <a:rPr lang="en-US" sz="1100" dirty="0"/>
              <a:t>Sometimes you aren't asking:“  What animal is this?”</a:t>
            </a:r>
          </a:p>
          <a:p>
            <a:r>
              <a:rPr lang="en-US" sz="1100" dirty="0"/>
              <a:t>You're asking:   “Find images visually/semantically similar to this one.”</a:t>
            </a:r>
          </a:p>
          <a:p>
            <a:r>
              <a:rPr lang="en-US" sz="1100" dirty="0"/>
              <a:t>That's fundamentally an </a:t>
            </a:r>
            <a:r>
              <a:rPr lang="en-US" sz="1100" b="1" dirty="0"/>
              <a:t>embedding-space problem</a:t>
            </a:r>
            <a:r>
              <a:rPr lang="en-US" sz="1100" dirty="0"/>
              <a:t>.</a:t>
            </a:r>
          </a:p>
          <a:p>
            <a:pPr marL="0" indent="0">
              <a:buNone/>
            </a:pPr>
            <a:r>
              <a:rPr lang="en-US" sz="1100" b="1" dirty="0"/>
              <a:t>3. Clustering / discovering structure.</a:t>
            </a:r>
            <a:endParaRPr lang="en-US" sz="1100" dirty="0"/>
          </a:p>
          <a:p>
            <a:r>
              <a:rPr lang="en-US" sz="1100" dirty="0"/>
              <a:t>Suppose you have 50,000 unlabeled images.</a:t>
            </a:r>
          </a:p>
          <a:p>
            <a:r>
              <a:rPr lang="en-US" sz="1100" dirty="0"/>
              <a:t>Images → Embeddings → Clustering</a:t>
            </a:r>
          </a:p>
          <a:p>
            <a:r>
              <a:rPr lang="en-US" sz="1100" dirty="0"/>
              <a:t>You might discover groups corresponding to animals, environments, viewpoints, unusual cases, etc. There isn't necessarily a predetermined recognition label to prompt for.</a:t>
            </a:r>
          </a:p>
          <a:p>
            <a:pPr marL="0" indent="0">
              <a:buNone/>
            </a:pPr>
            <a:endParaRPr lang="en-US" sz="1100" dirty="0"/>
          </a:p>
        </p:txBody>
      </p:sp>
      <p:sp>
        <p:nvSpPr>
          <p:cNvPr id="4" name="Content Placeholder 2">
            <a:extLst>
              <a:ext uri="{FF2B5EF4-FFF2-40B4-BE49-F238E27FC236}">
                <a16:creationId xmlns:a16="http://schemas.microsoft.com/office/drawing/2014/main" id="{C8C9E66E-F9AA-B925-625D-A7829D146BF9}"/>
              </a:ext>
            </a:extLst>
          </p:cNvPr>
          <p:cNvSpPr txBox="1">
            <a:spLocks/>
          </p:cNvSpPr>
          <p:nvPr/>
        </p:nvSpPr>
        <p:spPr>
          <a:xfrm>
            <a:off x="6596332" y="845389"/>
            <a:ext cx="5322627" cy="534032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b="1" dirty="0"/>
              <a:t>4. Cheap repeated classification.</a:t>
            </a:r>
            <a:endParaRPr lang="en-US" sz="1200" dirty="0"/>
          </a:p>
          <a:p>
            <a:r>
              <a:rPr lang="en-US" sz="1200" dirty="0"/>
              <a:t>Suppose every day your system receives 100,000 images that must be classified into the same 20 categories.</a:t>
            </a:r>
          </a:p>
          <a:p>
            <a:r>
              <a:rPr lang="en-US" sz="1200" dirty="0"/>
              <a:t>A large VLM call for every image may be unnecessarily expensive or slow.</a:t>
            </a:r>
          </a:p>
          <a:p>
            <a:r>
              <a:rPr lang="en-US" sz="1200" dirty="0"/>
              <a:t>Instead:</a:t>
            </a:r>
          </a:p>
          <a:p>
            <a:r>
              <a:rPr lang="en-US" sz="1200" dirty="0"/>
              <a:t>Foundation Model → embedding → tiny classifier</a:t>
            </a:r>
          </a:p>
          <a:p>
            <a:r>
              <a:rPr lang="en-US" sz="1200" dirty="0"/>
              <a:t>The expensive representation model can potentially be smaller/specialized, and the downstream decision is deterministic and inexpensive.</a:t>
            </a:r>
          </a:p>
          <a:p>
            <a:pPr marL="0" indent="0">
              <a:buNone/>
            </a:pPr>
            <a:r>
              <a:rPr lang="en-US" sz="1200" b="1" dirty="0"/>
              <a:t>5. Quantitative ML analysis.</a:t>
            </a:r>
            <a:endParaRPr lang="en-US" sz="1200" dirty="0"/>
          </a:p>
          <a:p>
            <a:r>
              <a:rPr lang="en-US" sz="1200" dirty="0"/>
              <a:t>Embeddings give students an actual numerical representation they can manipulate:</a:t>
            </a:r>
          </a:p>
          <a:p>
            <a:r>
              <a:rPr lang="en-US" sz="1200" dirty="0"/>
              <a:t>distance(image A, image B)</a:t>
            </a:r>
          </a:p>
          <a:p>
            <a:r>
              <a:rPr lang="en-US" sz="1200" dirty="0"/>
              <a:t>They can perform:</a:t>
            </a:r>
          </a:p>
          <a:p>
            <a:r>
              <a:rPr lang="en-US" sz="1200" b="1" dirty="0"/>
              <a:t>KNN → SVM → clustering → PCA/t-SNE/UMAP → anomaly detection → retrieval</a:t>
            </a:r>
            <a:endParaRPr lang="en-US" sz="1200" dirty="0"/>
          </a:p>
          <a:p>
            <a:r>
              <a:rPr lang="en-US" sz="1200" dirty="0"/>
              <a:t>That's important pedagogically because it connects directly to the feature vectors you already teach in traditional CV.</a:t>
            </a:r>
          </a:p>
          <a:p>
            <a:pPr marL="0" indent="0">
              <a:buFont typeface="Arial" panose="020B0604020202020204" pitchFamily="34" charset="0"/>
              <a:buNone/>
            </a:pPr>
            <a:endParaRPr lang="en-US" sz="1200" dirty="0"/>
          </a:p>
        </p:txBody>
      </p:sp>
    </p:spTree>
    <p:extLst>
      <p:ext uri="{BB962C8B-B14F-4D97-AF65-F5344CB8AC3E}">
        <p14:creationId xmlns:p14="http://schemas.microsoft.com/office/powerpoint/2010/main" val="29305765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CACB48-93AE-233B-25BC-E3A9FDEC226E}"/>
              </a:ext>
            </a:extLst>
          </p:cNvPr>
          <p:cNvSpPr>
            <a:spLocks noGrp="1"/>
          </p:cNvSpPr>
          <p:nvPr>
            <p:ph type="title"/>
          </p:nvPr>
        </p:nvSpPr>
        <p:spPr/>
        <p:txBody>
          <a:bodyPr/>
          <a:lstStyle/>
          <a:p>
            <a:r>
              <a:rPr lang="en-US" dirty="0"/>
              <a:t>Foundation Models for Semantic Image Retrieval</a:t>
            </a:r>
          </a:p>
        </p:txBody>
      </p:sp>
      <p:sp>
        <p:nvSpPr>
          <p:cNvPr id="3" name="Text Placeholder 2">
            <a:extLst>
              <a:ext uri="{FF2B5EF4-FFF2-40B4-BE49-F238E27FC236}">
                <a16:creationId xmlns:a16="http://schemas.microsoft.com/office/drawing/2014/main" id="{EEE874DB-FCA4-A558-8D4F-BD51098B8BB1}"/>
              </a:ext>
            </a:extLst>
          </p:cNvPr>
          <p:cNvSpPr>
            <a:spLocks noGrp="1"/>
          </p:cNvSpPr>
          <p:nvPr>
            <p:ph type="body" idx="1"/>
          </p:nvPr>
        </p:nvSpPr>
        <p:spPr/>
        <p:txBody>
          <a:bodyPr/>
          <a:lstStyle/>
          <a:p>
            <a:r>
              <a:rPr lang="en-US" dirty="0"/>
              <a:t>Use learned embeddings to search by meaning—not filenames, labels, or exact pixels</a:t>
            </a:r>
          </a:p>
        </p:txBody>
      </p:sp>
    </p:spTree>
    <p:extLst>
      <p:ext uri="{BB962C8B-B14F-4D97-AF65-F5344CB8AC3E}">
        <p14:creationId xmlns:p14="http://schemas.microsoft.com/office/powerpoint/2010/main" val="20232542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7FCF5-3872-4B3E-A622-6FA0D1E46CBC}"/>
              </a:ext>
            </a:extLst>
          </p:cNvPr>
          <p:cNvSpPr>
            <a:spLocks noGrp="1"/>
          </p:cNvSpPr>
          <p:nvPr>
            <p:ph type="title"/>
          </p:nvPr>
        </p:nvSpPr>
        <p:spPr>
          <a:xfrm>
            <a:off x="480376" y="0"/>
            <a:ext cx="10653578" cy="308251"/>
          </a:xfrm>
        </p:spPr>
        <p:txBody>
          <a:bodyPr>
            <a:normAutofit fontScale="90000"/>
          </a:bodyPr>
          <a:lstStyle/>
          <a:p>
            <a:r>
              <a:rPr lang="en-US" dirty="0"/>
              <a:t>MOTIVATION - </a:t>
            </a:r>
            <a:r>
              <a:rPr lang="en-US" sz="2700" dirty="0"/>
              <a:t>Foundation Models for Semantic Image Retrieval</a:t>
            </a:r>
            <a:endParaRPr lang="en-US" dirty="0"/>
          </a:p>
        </p:txBody>
      </p:sp>
      <p:sp>
        <p:nvSpPr>
          <p:cNvPr id="3" name="Content Placeholder 2">
            <a:extLst>
              <a:ext uri="{FF2B5EF4-FFF2-40B4-BE49-F238E27FC236}">
                <a16:creationId xmlns:a16="http://schemas.microsoft.com/office/drawing/2014/main" id="{9F02A377-9856-6B93-F403-88B34C04F0E7}"/>
              </a:ext>
            </a:extLst>
          </p:cNvPr>
          <p:cNvSpPr>
            <a:spLocks noGrp="1"/>
          </p:cNvSpPr>
          <p:nvPr>
            <p:ph idx="1"/>
          </p:nvPr>
        </p:nvSpPr>
        <p:spPr>
          <a:xfrm>
            <a:off x="431321" y="672860"/>
            <a:ext cx="6354792" cy="6078748"/>
          </a:xfrm>
        </p:spPr>
        <p:txBody>
          <a:bodyPr>
            <a:normAutofit fontScale="92500"/>
          </a:bodyPr>
          <a:lstStyle/>
          <a:p>
            <a:pPr marL="0" indent="0">
              <a:buNone/>
            </a:pPr>
            <a:r>
              <a:rPr lang="en-US" sz="1200" dirty="0"/>
              <a:t>Suppose we have </a:t>
            </a:r>
            <a:r>
              <a:rPr lang="en-US" sz="1200" b="1" dirty="0"/>
              <a:t>100,000 unlabeled wildlife images</a:t>
            </a:r>
            <a:r>
              <a:rPr lang="en-US" sz="1200" dirty="0"/>
              <a:t> and receive a new image of an animal.</a:t>
            </a:r>
          </a:p>
          <a:p>
            <a:pPr marL="0" indent="0">
              <a:buNone/>
            </a:pPr>
            <a:r>
              <a:rPr lang="en-US" sz="1200" dirty="0"/>
              <a:t>We want to ask: </a:t>
            </a:r>
            <a:r>
              <a:rPr lang="en-US" sz="1200" b="1" dirty="0"/>
              <a:t>“Find the images in my collection that are most similar to this image.”</a:t>
            </a:r>
            <a:endParaRPr lang="en-US" sz="1200" dirty="0"/>
          </a:p>
          <a:p>
            <a:r>
              <a:rPr lang="en-US" sz="1200" dirty="0"/>
              <a:t>A VLM could describe the image, but </a:t>
            </a:r>
            <a:r>
              <a:rPr lang="en-US" sz="1200" dirty="0">
                <a:highlight>
                  <a:srgbClr val="FFFF00"/>
                </a:highlight>
              </a:rPr>
              <a:t>asking the VLM to compare the query against </a:t>
            </a:r>
            <a:r>
              <a:rPr lang="en-US" sz="1200" b="1" dirty="0">
                <a:highlight>
                  <a:srgbClr val="FFFF00"/>
                </a:highlight>
              </a:rPr>
              <a:t>every image individually</a:t>
            </a:r>
            <a:r>
              <a:rPr lang="en-US" sz="1200" dirty="0">
                <a:highlight>
                  <a:srgbClr val="FFFF00"/>
                </a:highlight>
              </a:rPr>
              <a:t> would be expensive and inefficient.</a:t>
            </a:r>
          </a:p>
          <a:p>
            <a:pPr marL="0" indent="0">
              <a:buNone/>
            </a:pPr>
            <a:endParaRPr lang="en-US" sz="1200" b="1" dirty="0"/>
          </a:p>
          <a:p>
            <a:pPr marL="0" indent="0">
              <a:buNone/>
            </a:pPr>
            <a:r>
              <a:rPr lang="en-US" sz="1200" b="1" dirty="0"/>
              <a:t>Foundation Model Approach</a:t>
            </a:r>
          </a:p>
          <a:p>
            <a:pPr marL="0" indent="0">
              <a:buNone/>
            </a:pPr>
            <a:r>
              <a:rPr lang="en-US" sz="1200" b="1" dirty="0"/>
              <a:t>One-time processing:</a:t>
            </a:r>
            <a:endParaRPr lang="en-US" sz="1200" dirty="0"/>
          </a:p>
          <a:p>
            <a:r>
              <a:rPr lang="en-US" sz="1200" dirty="0"/>
              <a:t>100,000 Images</a:t>
            </a:r>
            <a:br>
              <a:rPr lang="en-US" sz="1200" dirty="0"/>
            </a:br>
            <a:r>
              <a:rPr lang="en-US" sz="1200" dirty="0"/>
              <a:t>↓</a:t>
            </a:r>
            <a:br>
              <a:rPr lang="en-US" sz="1200" dirty="0"/>
            </a:br>
            <a:r>
              <a:rPr lang="en-US" sz="1200" dirty="0"/>
              <a:t>Vision Foundation Model</a:t>
            </a:r>
            <a:br>
              <a:rPr lang="en-US" sz="1200" dirty="0"/>
            </a:br>
            <a:r>
              <a:rPr lang="en-US" sz="1200" dirty="0"/>
              <a:t>↓</a:t>
            </a:r>
            <a:br>
              <a:rPr lang="en-US" sz="1200" dirty="0"/>
            </a:br>
            <a:r>
              <a:rPr lang="en-US" sz="1200" dirty="0"/>
              <a:t>100,000 Embeddings</a:t>
            </a:r>
            <a:br>
              <a:rPr lang="en-US" sz="1200" dirty="0"/>
            </a:br>
            <a:r>
              <a:rPr lang="en-US" sz="1200" dirty="0"/>
              <a:t>↓</a:t>
            </a:r>
            <a:br>
              <a:rPr lang="en-US" sz="1200" dirty="0"/>
            </a:br>
            <a:r>
              <a:rPr lang="en-US" sz="1200" b="1" dirty="0"/>
              <a:t>Vector Database / Embedding Index</a:t>
            </a:r>
            <a:endParaRPr lang="en-US" sz="1200" dirty="0"/>
          </a:p>
          <a:p>
            <a:pPr marL="0" indent="0">
              <a:buNone/>
            </a:pPr>
            <a:r>
              <a:rPr lang="en-US" sz="1200" b="1" dirty="0"/>
              <a:t>At query time:</a:t>
            </a:r>
            <a:endParaRPr lang="en-US" sz="1200" dirty="0"/>
          </a:p>
          <a:p>
            <a:r>
              <a:rPr lang="en-US" sz="1200" dirty="0"/>
              <a:t>New Image</a:t>
            </a:r>
            <a:br>
              <a:rPr lang="en-US" sz="1200" dirty="0"/>
            </a:br>
            <a:r>
              <a:rPr lang="en-US" sz="1200" dirty="0"/>
              <a:t>↓</a:t>
            </a:r>
            <a:br>
              <a:rPr lang="en-US" sz="1200" dirty="0"/>
            </a:br>
            <a:r>
              <a:rPr lang="en-US" sz="1200" dirty="0"/>
              <a:t>Same Foundation Model</a:t>
            </a:r>
            <a:br>
              <a:rPr lang="en-US" sz="1200" dirty="0"/>
            </a:br>
            <a:r>
              <a:rPr lang="en-US" sz="1200" dirty="0"/>
              <a:t>↓</a:t>
            </a:r>
            <a:br>
              <a:rPr lang="en-US" sz="1200" dirty="0"/>
            </a:br>
            <a:r>
              <a:rPr lang="en-US" sz="1200" dirty="0"/>
              <a:t>Query Embedding</a:t>
            </a:r>
            <a:br>
              <a:rPr lang="en-US" sz="1200" dirty="0"/>
            </a:br>
            <a:r>
              <a:rPr lang="en-US" sz="1200" dirty="0"/>
              <a:t>↓</a:t>
            </a:r>
            <a:br>
              <a:rPr lang="en-US" sz="1200" dirty="0"/>
            </a:br>
            <a:r>
              <a:rPr lang="en-US" sz="1200" b="1" dirty="0"/>
              <a:t>Similarity Search</a:t>
            </a:r>
            <a:br>
              <a:rPr lang="en-US" sz="1200" dirty="0"/>
            </a:br>
            <a:r>
              <a:rPr lang="en-US" sz="1200" dirty="0"/>
              <a:t>↓</a:t>
            </a:r>
            <a:br>
              <a:rPr lang="en-US" sz="1200" dirty="0"/>
            </a:br>
            <a:r>
              <a:rPr lang="en-US" sz="1200" dirty="0"/>
              <a:t>Top-K Similar Images</a:t>
            </a:r>
          </a:p>
          <a:p>
            <a:pPr marL="0" indent="0">
              <a:buNone/>
            </a:pPr>
            <a:endParaRPr lang="en-US" sz="1200" dirty="0"/>
          </a:p>
        </p:txBody>
      </p:sp>
      <p:sp>
        <p:nvSpPr>
          <p:cNvPr id="4" name="Content Placeholder 2">
            <a:extLst>
              <a:ext uri="{FF2B5EF4-FFF2-40B4-BE49-F238E27FC236}">
                <a16:creationId xmlns:a16="http://schemas.microsoft.com/office/drawing/2014/main" id="{3108240D-CD0F-1598-7B81-40CEE3247E89}"/>
              </a:ext>
            </a:extLst>
          </p:cNvPr>
          <p:cNvSpPr txBox="1">
            <a:spLocks/>
          </p:cNvSpPr>
          <p:nvPr/>
        </p:nvSpPr>
        <p:spPr>
          <a:xfrm>
            <a:off x="4410975" y="1788543"/>
            <a:ext cx="7625750" cy="7415842"/>
          </a:xfrm>
          <a:prstGeom prst="rect">
            <a:avLst/>
          </a:prstGeom>
          <a:solidFill>
            <a:schemeClr val="bg1">
              <a:lumMod val="85000"/>
            </a:schemeClr>
          </a:solidFill>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dirty="0"/>
              <a:t>Why Is This Powerful?</a:t>
            </a:r>
          </a:p>
          <a:p>
            <a:r>
              <a:rPr lang="en-US" sz="1000" dirty="0"/>
              <a:t>The comparison is performed in a </a:t>
            </a:r>
            <a:r>
              <a:rPr lang="en-US" sz="1000" b="1" dirty="0"/>
              <a:t>learned semantic feature space</a:t>
            </a:r>
            <a:r>
              <a:rPr lang="en-US" sz="1000" dirty="0"/>
              <a:t>, rather than simply comparing pixels.</a:t>
            </a:r>
          </a:p>
          <a:p>
            <a:r>
              <a:rPr lang="en-US" sz="1000" dirty="0"/>
              <a:t>Therefore, similar images do </a:t>
            </a:r>
            <a:r>
              <a:rPr lang="en-US" sz="1600" b="1" dirty="0"/>
              <a:t>not</a:t>
            </a:r>
            <a:r>
              <a:rPr lang="en-US" sz="1000" dirty="0"/>
              <a:t> have to have:  the same resolution, the same background, the same viewpoint,  identical colors,  or identical pixels. </a:t>
            </a:r>
          </a:p>
          <a:p>
            <a:r>
              <a:rPr lang="en-US" sz="1000" dirty="0"/>
              <a:t>Instead, their </a:t>
            </a:r>
            <a:r>
              <a:rPr lang="en-US" sz="1000" b="1" dirty="0"/>
              <a:t>learned representations</a:t>
            </a:r>
            <a:r>
              <a:rPr lang="en-US" sz="1000" dirty="0"/>
              <a:t> can be similar.</a:t>
            </a:r>
          </a:p>
          <a:p>
            <a:pPr marL="0" indent="0">
              <a:buNone/>
            </a:pPr>
            <a:endParaRPr lang="en-US" sz="1000" b="1" dirty="0"/>
          </a:p>
          <a:p>
            <a:pPr marL="0" indent="0">
              <a:buNone/>
            </a:pPr>
            <a:r>
              <a:rPr lang="en-US" sz="1000" b="1" dirty="0"/>
              <a:t>Even More Powerful: Image ↔ Text Retrieval</a:t>
            </a:r>
          </a:p>
          <a:p>
            <a:r>
              <a:rPr lang="en-US" sz="1000" dirty="0"/>
              <a:t>With a multimodal foundation model that places images and text in a compatible embedding space:</a:t>
            </a:r>
          </a:p>
          <a:p>
            <a:r>
              <a:rPr lang="en-US" sz="1000" b="1" dirty="0"/>
              <a:t>Text:</a:t>
            </a:r>
            <a:r>
              <a:rPr lang="en-US" sz="1000" dirty="0"/>
              <a:t> "a large cat walking at night"</a:t>
            </a:r>
            <a:br>
              <a:rPr lang="en-US" sz="1000" dirty="0"/>
            </a:br>
            <a:r>
              <a:rPr lang="en-US" sz="1000" dirty="0"/>
              <a:t>↓</a:t>
            </a:r>
            <a:br>
              <a:rPr lang="en-US" sz="1000" dirty="0"/>
            </a:br>
            <a:r>
              <a:rPr lang="en-US" sz="1000" dirty="0"/>
              <a:t>Text Embedding</a:t>
            </a:r>
            <a:br>
              <a:rPr lang="en-US" sz="1000" dirty="0"/>
            </a:br>
            <a:r>
              <a:rPr lang="en-US" sz="1000" dirty="0"/>
              <a:t>↓</a:t>
            </a:r>
            <a:br>
              <a:rPr lang="en-US" sz="1000" dirty="0"/>
            </a:br>
            <a:r>
              <a:rPr lang="en-US" sz="1000" b="1" dirty="0"/>
              <a:t>Vector Search</a:t>
            </a:r>
            <a:br>
              <a:rPr lang="en-US" sz="1000" dirty="0"/>
            </a:br>
            <a:r>
              <a:rPr lang="en-US" sz="1000" dirty="0"/>
              <a:t>↓</a:t>
            </a:r>
            <a:br>
              <a:rPr lang="en-US" sz="1000" dirty="0"/>
            </a:br>
            <a:r>
              <a:rPr lang="en-US" sz="1000" b="1" dirty="0"/>
              <a:t>Matching Images</a:t>
            </a:r>
            <a:endParaRPr lang="en-US" sz="1000" dirty="0"/>
          </a:p>
          <a:p>
            <a:r>
              <a:rPr lang="en-US" sz="1000" dirty="0">
                <a:highlight>
                  <a:srgbClr val="FFFF00"/>
                </a:highlight>
              </a:rPr>
              <a:t>Now we can search an image collection </a:t>
            </a:r>
            <a:r>
              <a:rPr lang="en-US" sz="1000" b="1" dirty="0">
                <a:highlight>
                  <a:srgbClr val="FFFF00"/>
                </a:highlight>
              </a:rPr>
              <a:t>without manually assigning labels to every image</a:t>
            </a:r>
            <a:r>
              <a:rPr lang="en-US" sz="1000" dirty="0">
                <a:highlight>
                  <a:srgbClr val="FFFF00"/>
                </a:highlight>
              </a:rPr>
              <a:t>.</a:t>
            </a:r>
          </a:p>
          <a:p>
            <a:pPr marL="0" indent="0">
              <a:buNone/>
            </a:pPr>
            <a:r>
              <a:rPr lang="en-US" sz="1000" b="1" dirty="0"/>
              <a:t>Connection to VLMs and Memory --- </a:t>
            </a:r>
            <a:r>
              <a:rPr lang="en-US" sz="1000" dirty="0"/>
              <a:t>One modern pipeline is:</a:t>
            </a:r>
          </a:p>
          <a:p>
            <a:r>
              <a:rPr lang="en-US" sz="1000" b="1" dirty="0"/>
              <a:t>User Image → Embedding → Retrieve Relevant Images/Information → Add to VLM Context → Reason</a:t>
            </a:r>
            <a:endParaRPr lang="en-US" sz="1000" dirty="0"/>
          </a:p>
          <a:p>
            <a:r>
              <a:rPr lang="en-US" sz="1000" b="1" dirty="0">
                <a:highlight>
                  <a:srgbClr val="FFFF00"/>
                </a:highlight>
              </a:rPr>
              <a:t>Foundation-model embeddings turn large collections of visual information into searchable semantic memory.</a:t>
            </a:r>
            <a:endParaRPr lang="en-US" sz="1000" dirty="0">
              <a:highlight>
                <a:srgbClr val="FFFF00"/>
              </a:highlight>
            </a:endParaRPr>
          </a:p>
          <a:p>
            <a:pPr marL="0" indent="0">
              <a:buFont typeface="Arial" panose="020B0604020202020204" pitchFamily="34" charset="0"/>
              <a:buNone/>
            </a:pPr>
            <a:endParaRPr lang="en-US" sz="1000" dirty="0"/>
          </a:p>
        </p:txBody>
      </p:sp>
    </p:spTree>
    <p:extLst>
      <p:ext uri="{BB962C8B-B14F-4D97-AF65-F5344CB8AC3E}">
        <p14:creationId xmlns:p14="http://schemas.microsoft.com/office/powerpoint/2010/main" val="34133123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4E093F-D587-3D11-0456-0B6EF83D703F}"/>
              </a:ext>
            </a:extLst>
          </p:cNvPr>
          <p:cNvSpPr>
            <a:spLocks noGrp="1"/>
          </p:cNvSpPr>
          <p:nvPr>
            <p:ph type="title"/>
          </p:nvPr>
        </p:nvSpPr>
        <p:spPr/>
        <p:txBody>
          <a:bodyPr/>
          <a:lstStyle/>
          <a:p>
            <a:r>
              <a:rPr lang="en-US" dirty="0"/>
              <a:t>Zero-Shot Image Classification</a:t>
            </a:r>
          </a:p>
        </p:txBody>
      </p:sp>
      <p:sp>
        <p:nvSpPr>
          <p:cNvPr id="3" name="Text Placeholder 2">
            <a:extLst>
              <a:ext uri="{FF2B5EF4-FFF2-40B4-BE49-F238E27FC236}">
                <a16:creationId xmlns:a16="http://schemas.microsoft.com/office/drawing/2014/main" id="{0307146E-440B-A212-FA46-7DAFEADFC21E}"/>
              </a:ext>
            </a:extLst>
          </p:cNvPr>
          <p:cNvSpPr>
            <a:spLocks noGrp="1"/>
          </p:cNvSpPr>
          <p:nvPr>
            <p:ph type="body" idx="1"/>
          </p:nvPr>
        </p:nvSpPr>
        <p:spPr/>
        <p:txBody>
          <a:bodyPr/>
          <a:lstStyle/>
          <a:p>
            <a:r>
              <a:rPr lang="en-US" dirty="0"/>
              <a:t>Recognize new categories without training a task-specific classifier</a:t>
            </a:r>
          </a:p>
        </p:txBody>
      </p:sp>
    </p:spTree>
    <p:extLst>
      <p:ext uri="{BB962C8B-B14F-4D97-AF65-F5344CB8AC3E}">
        <p14:creationId xmlns:p14="http://schemas.microsoft.com/office/powerpoint/2010/main" val="3855386501"/>
      </p:ext>
    </p:extLst>
  </p:cSld>
  <p:clrMapOvr>
    <a:masterClrMapping/>
  </p:clrMapOvr>
</p:sld>
</file>

<file path=ppt/theme/theme1.xml><?xml version="1.0" encoding="utf-8"?>
<a:theme xmlns:a="http://schemas.openxmlformats.org/drawingml/2006/main" name="VanillaVTI">
  <a:themeElements>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249</TotalTime>
  <Words>5327</Words>
  <Application>Microsoft Office PowerPoint</Application>
  <PresentationFormat>Widescreen</PresentationFormat>
  <Paragraphs>632</Paragraphs>
  <Slides>38</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38</vt:i4>
      </vt:variant>
    </vt:vector>
  </HeadingPairs>
  <TitlesOfParts>
    <vt:vector size="45" baseType="lpstr">
      <vt:lpstr>Aptos</vt:lpstr>
      <vt:lpstr>Arial</vt:lpstr>
      <vt:lpstr>Courier New</vt:lpstr>
      <vt:lpstr>Google Sans</vt:lpstr>
      <vt:lpstr>Neue Haas Grotesk Text Pro</vt:lpstr>
      <vt:lpstr>Wingdings</vt:lpstr>
      <vt:lpstr>VanillaVTI</vt:lpstr>
      <vt:lpstr>Using Vision Foundation Models</vt:lpstr>
      <vt:lpstr>What can we do with a foundation model besides retraining it?</vt:lpstr>
      <vt:lpstr>Uses of Vision Foundation Models</vt:lpstr>
      <vt:lpstr>Feature Extraction &amp; Embeddings</vt:lpstr>
      <vt:lpstr>Feature Extraction &amp; Embeddings:  Motivation Example — Wildlife Image Classification </vt:lpstr>
      <vt:lpstr>Why use embeddings if prompting + memory works?</vt:lpstr>
      <vt:lpstr>Foundation Models for Semantic Image Retrieval</vt:lpstr>
      <vt:lpstr>MOTIVATION - Foundation Models for Semantic Image Retrieval</vt:lpstr>
      <vt:lpstr>Zero-Shot Image Classification</vt:lpstr>
      <vt:lpstr>Foundation Models Can Support  Zero-Shot Classification in Different Ways </vt:lpstr>
      <vt:lpstr>Zero-Shot Image Classification w/CLIP</vt:lpstr>
      <vt:lpstr>CLIP based Zero-Shot Image Classification Example: Is This a Bobcat? </vt:lpstr>
      <vt:lpstr>CLIP based Zero-Shot Image Classification:  Adding a New Class Example</vt:lpstr>
      <vt:lpstr>CLIP based Zero-Shot Image Classification:  Adding a New Class Example</vt:lpstr>
      <vt:lpstr>Zero-shot ≠ guaranteed accuracy.   reminder we sometimes need to Retrain/Fine-Tune</vt:lpstr>
      <vt:lpstr>Open-Vocabulary Object Detection Models *</vt:lpstr>
      <vt:lpstr>Open-Vocabulary Object Detection Models-&gt; Motivation</vt:lpstr>
      <vt:lpstr>Open-Vocabulary Object Detection Models-&gt; CLARIFICATION</vt:lpstr>
      <vt:lpstr>Open-Vocabulary Object Detection Models-&gt; CLARIFICATION</vt:lpstr>
      <vt:lpstr>How Open-Vocabulary Detection Works</vt:lpstr>
      <vt:lpstr>Promptable Image Segmentation</vt:lpstr>
      <vt:lpstr>Promptable Image Segmentation -Motivation</vt:lpstr>
      <vt:lpstr>Promptable Image Segmentation -Motivation</vt:lpstr>
      <vt:lpstr>Visual Question Answering &amp; Multimodal Reasoning</vt:lpstr>
      <vt:lpstr>Visual Question Answering &amp; Multimodal Reasoning</vt:lpstr>
      <vt:lpstr>Structured Visual Information Extraction</vt:lpstr>
      <vt:lpstr>Structured Visual Information Extraction</vt:lpstr>
      <vt:lpstr>Structured Visual Information Extraction -example</vt:lpstr>
      <vt:lpstr>Structured Visual Information Extraction –example 2</vt:lpstr>
      <vt:lpstr>Model Adaption</vt:lpstr>
      <vt:lpstr>Adaption Spectrum</vt:lpstr>
      <vt:lpstr>Example:  </vt:lpstr>
      <vt:lpstr>Example:  </vt:lpstr>
      <vt:lpstr>Foundation Models as Components of AI/CV Systems</vt:lpstr>
      <vt:lpstr>PowerPoint Presentation</vt:lpstr>
      <vt:lpstr>Using Vision Foundation Models — Summary</vt:lpstr>
      <vt:lpstr>Using Foundation Models  Summary w/ Common Models/Approaches</vt:lpstr>
      <vt:lpstr>One last word on words (naming)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Lynne G</dc:creator>
  <cp:lastModifiedBy>Lynne G</cp:lastModifiedBy>
  <cp:revision>74</cp:revision>
  <dcterms:created xsi:type="dcterms:W3CDTF">2026-08-12T20:33:28Z</dcterms:created>
  <dcterms:modified xsi:type="dcterms:W3CDTF">2026-08-13T20:59:52Z</dcterms:modified>
</cp:coreProperties>
</file>